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5" r:id="rId2"/>
    <p:sldId id="266" r:id="rId3"/>
    <p:sldId id="256" r:id="rId4"/>
    <p:sldId id="262" r:id="rId5"/>
    <p:sldId id="264" r:id="rId6"/>
    <p:sldId id="263" r:id="rId7"/>
    <p:sldId id="261" r:id="rId8"/>
    <p:sldId id="260" r:id="rId9"/>
    <p:sldId id="268" r:id="rId10"/>
    <p:sldId id="270" r:id="rId11"/>
    <p:sldId id="257" r:id="rId12"/>
    <p:sldId id="271" r:id="rId13"/>
    <p:sldId id="269" r:id="rId14"/>
    <p:sldId id="258" r:id="rId15"/>
    <p:sldId id="267" r:id="rId16"/>
    <p:sldId id="259" r:id="rId17"/>
    <p:sldId id="272" r:id="rId1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56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D8403-061C-4CCE-9A69-F89A90A7A5D9}" type="datetimeFigureOut">
              <a:rPr kumimoji="1" lang="ja-JP" altLang="en-US" smtClean="0"/>
              <a:t>2015/11/16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5DF96-AFBA-45AF-9D3E-7CF90F4309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213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523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167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57558">
              <a:defRPr/>
            </a:pPr>
            <a:endParaRPr lang="ja-JP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Copyright 2015 FUJITSU LIMITED</a:t>
            </a: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2722A-13CA-49BB-B125-2A56C31837E2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26685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073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038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16E38E-1D32-4A53-A1D7-554F412422B3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3330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8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 smtClean="0">
              <a:ea typeface="ＭＳ Ｐ明朝" charset="-128"/>
            </a:endParaRPr>
          </a:p>
        </p:txBody>
      </p:sp>
      <p:sp>
        <p:nvSpPr>
          <p:cNvPr id="116739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E6870D-4DBE-4C6A-AD8C-C16B4FC69B2D}" type="slidenum">
              <a:rPr lang="en-US" altLang="ja-JP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ja-JP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1680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16E38E-1D32-4A53-A1D7-554F412422B3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360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742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308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470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068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074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438" tIns="31220" rIns="62438" bIns="31220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074198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E653A-2FCC-44C6-AAD9-E95653C9576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909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C30A0-8F1D-43A5-8DDB-973ECF8A88F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694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5DF96-AFBA-45AF-9D3E-7CF90F43098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793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003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51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739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80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193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18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693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03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644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007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10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7614-02CC-427F-A086-C417A07C9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18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インダストリー</a:t>
            </a:r>
            <a:r>
              <a:rPr kumimoji="1" lang="en-US" altLang="ja-JP" dirty="0" smtClean="0"/>
              <a:t>4.0</a:t>
            </a:r>
            <a:r>
              <a:rPr lang="ja-JP" altLang="en-US" dirty="0" smtClean="0"/>
              <a:t>モデル</a:t>
            </a:r>
            <a:r>
              <a:rPr lang="ja-JP" altLang="en-US" dirty="0"/>
              <a:t>に対応する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情報</a:t>
            </a:r>
            <a:r>
              <a:rPr lang="ja-JP" altLang="en-US" dirty="0" smtClean="0"/>
              <a:t>連携プラットフォーム</a:t>
            </a:r>
            <a:r>
              <a:rPr kumimoji="1" lang="ja-JP" altLang="en-US" dirty="0" smtClean="0"/>
              <a:t>の提案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月</a:t>
            </a:r>
            <a:endParaRPr kumimoji="1" lang="en-US" altLang="ja-JP" dirty="0" smtClean="0"/>
          </a:p>
          <a:p>
            <a:r>
              <a:rPr lang="ja-JP" altLang="en-US" dirty="0" smtClean="0"/>
              <a:t>非営利活動法人</a:t>
            </a:r>
            <a:endParaRPr lang="en-US" altLang="ja-JP" dirty="0" smtClean="0"/>
          </a:p>
          <a:p>
            <a:r>
              <a:rPr lang="en-US" altLang="ja-JP" dirty="0" smtClean="0"/>
              <a:t>IT</a:t>
            </a:r>
            <a:r>
              <a:rPr lang="ja-JP" altLang="en-US" dirty="0" smtClean="0"/>
              <a:t>コーディネータ協会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53200" y="332656"/>
            <a:ext cx="21336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業界横断</a:t>
            </a:r>
            <a:r>
              <a:rPr kumimoji="1" lang="en-US" altLang="ja-JP" dirty="0" smtClean="0"/>
              <a:t>2015-4-05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289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データ連携標準の適用範囲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127" y="1268760"/>
            <a:ext cx="4069082" cy="5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額縁 3"/>
          <p:cNvSpPr/>
          <p:nvPr/>
        </p:nvSpPr>
        <p:spPr>
          <a:xfrm>
            <a:off x="2411760" y="980728"/>
            <a:ext cx="1872208" cy="288032"/>
          </a:xfrm>
          <a:prstGeom prst="bevel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企業内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691680" y="2924944"/>
            <a:ext cx="3520552" cy="1656184"/>
          </a:xfrm>
          <a:prstGeom prst="roundRect">
            <a:avLst>
              <a:gd name="adj" fmla="val 35883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線吹き出し 1 (枠付き) 8"/>
          <p:cNvSpPr/>
          <p:nvPr/>
        </p:nvSpPr>
        <p:spPr>
          <a:xfrm>
            <a:off x="179512" y="4005064"/>
            <a:ext cx="1152128" cy="432048"/>
          </a:xfrm>
          <a:prstGeom prst="borderCallout1">
            <a:avLst>
              <a:gd name="adj1" fmla="val 4872"/>
              <a:gd name="adj2" fmla="val 110066"/>
              <a:gd name="adj3" fmla="val -12404"/>
              <a:gd name="adj4" fmla="val 14962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ＰＳＬＸ３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652120" y="1412776"/>
            <a:ext cx="2664296" cy="2664296"/>
          </a:xfrm>
          <a:prstGeom prst="roundRect">
            <a:avLst>
              <a:gd name="adj" fmla="val 21116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額縁 10"/>
          <p:cNvSpPr/>
          <p:nvPr/>
        </p:nvSpPr>
        <p:spPr>
          <a:xfrm>
            <a:off x="6156176" y="929633"/>
            <a:ext cx="1872208" cy="288032"/>
          </a:xfrm>
          <a:prstGeom prst="bevel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企業間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5796136" y="1484784"/>
            <a:ext cx="2376264" cy="10081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企業間商取引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6" name="線吹き出し 1 (枠付き) 5"/>
          <p:cNvSpPr/>
          <p:nvPr/>
        </p:nvSpPr>
        <p:spPr>
          <a:xfrm>
            <a:off x="6954203" y="2636912"/>
            <a:ext cx="2010285" cy="432048"/>
          </a:xfrm>
          <a:prstGeom prst="borderCallout1">
            <a:avLst>
              <a:gd name="adj1" fmla="val 4872"/>
              <a:gd name="adj2" fmla="val -3482"/>
              <a:gd name="adj3" fmla="val -8935"/>
              <a:gd name="adj4" fmla="val -26993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拡張</a:t>
            </a:r>
            <a:r>
              <a:rPr kumimoji="1" lang="ja-JP" altLang="en-US" sz="1600" dirty="0" smtClean="0"/>
              <a:t>ＵＮ／ＣＥＦＡＣＴ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76279" y="3140968"/>
            <a:ext cx="312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rgbClr val="FF0000"/>
                </a:solidFill>
              </a:rPr>
              <a:t>ビジネス連携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プラットフォーム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" name="四角形吹き出し 14"/>
          <p:cNvSpPr/>
          <p:nvPr/>
        </p:nvSpPr>
        <p:spPr>
          <a:xfrm>
            <a:off x="82582" y="1626477"/>
            <a:ext cx="1681105" cy="432048"/>
          </a:xfrm>
          <a:prstGeom prst="wedgeRectCallout">
            <a:avLst>
              <a:gd name="adj1" fmla="val 92330"/>
              <a:gd name="adj2" fmla="val 16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大企業：ＥＲＰ</a:t>
            </a:r>
            <a:endParaRPr kumimoji="1" lang="ja-JP" altLang="en-US" sz="1400" dirty="0"/>
          </a:p>
        </p:txBody>
      </p:sp>
      <p:sp>
        <p:nvSpPr>
          <p:cNvPr id="18" name="角丸四角形 17"/>
          <p:cNvSpPr/>
          <p:nvPr/>
        </p:nvSpPr>
        <p:spPr>
          <a:xfrm>
            <a:off x="1691680" y="4221088"/>
            <a:ext cx="6772944" cy="1872208"/>
          </a:xfrm>
          <a:prstGeom prst="roundRect">
            <a:avLst>
              <a:gd name="adj" fmla="val 20628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436096" y="485986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</a:rPr>
              <a:t>ＩｏＴ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プラットフォーム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5575920" y="6237312"/>
            <a:ext cx="1152128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対象業務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21" name="四角形吹き出し 20"/>
          <p:cNvSpPr/>
          <p:nvPr/>
        </p:nvSpPr>
        <p:spPr>
          <a:xfrm>
            <a:off x="6732240" y="6453410"/>
            <a:ext cx="1646901" cy="249186"/>
          </a:xfrm>
          <a:prstGeom prst="wedgeRectCallout">
            <a:avLst>
              <a:gd name="adj1" fmla="val -65473"/>
              <a:gd name="adj2" fmla="val -580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現状アプリ／サービス</a:t>
            </a:r>
            <a:endParaRPr kumimoji="1" lang="ja-JP" altLang="en-US" sz="1200" dirty="0"/>
          </a:p>
        </p:txBody>
      </p:sp>
      <p:sp>
        <p:nvSpPr>
          <p:cNvPr id="22" name="角丸四角形 21"/>
          <p:cNvSpPr/>
          <p:nvPr/>
        </p:nvSpPr>
        <p:spPr>
          <a:xfrm>
            <a:off x="3491880" y="6237312"/>
            <a:ext cx="847722" cy="280745"/>
          </a:xfrm>
          <a:prstGeom prst="roundRect">
            <a:avLst>
              <a:gd name="adj" fmla="val 35883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線吹き出し 1 (枠付き) 22"/>
          <p:cNvSpPr/>
          <p:nvPr/>
        </p:nvSpPr>
        <p:spPr>
          <a:xfrm>
            <a:off x="4572000" y="6417332"/>
            <a:ext cx="859904" cy="285264"/>
          </a:xfrm>
          <a:prstGeom prst="borderCallout1">
            <a:avLst>
              <a:gd name="adj1" fmla="val 19024"/>
              <a:gd name="adj2" fmla="val -17964"/>
              <a:gd name="adj3" fmla="val -7687"/>
              <a:gd name="adj4" fmla="val -72743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連携標準</a:t>
            </a:r>
            <a:endParaRPr kumimoji="1" lang="ja-JP" altLang="en-US" sz="1200" dirty="0"/>
          </a:p>
        </p:txBody>
      </p:sp>
      <p:sp>
        <p:nvSpPr>
          <p:cNvPr id="24" name="角丸四角形 23"/>
          <p:cNvSpPr/>
          <p:nvPr/>
        </p:nvSpPr>
        <p:spPr>
          <a:xfrm>
            <a:off x="5493245" y="1223574"/>
            <a:ext cx="2960712" cy="2997514"/>
          </a:xfrm>
          <a:prstGeom prst="roundRect">
            <a:avLst>
              <a:gd name="adj" fmla="val 16843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1763688" y="6260493"/>
            <a:ext cx="1435968" cy="317509"/>
          </a:xfrm>
          <a:prstGeom prst="roundRect">
            <a:avLst>
              <a:gd name="adj" fmla="val 16843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200" b="1" dirty="0" smtClean="0">
                <a:solidFill>
                  <a:srgbClr val="FF0000"/>
                </a:solidFill>
              </a:rPr>
              <a:t>プラットフォーム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30" name="Line 20"/>
          <p:cNvSpPr>
            <a:spLocks noChangeShapeType="1"/>
          </p:cNvSpPr>
          <p:nvPr/>
        </p:nvSpPr>
        <p:spPr bwMode="auto">
          <a:xfrm>
            <a:off x="0" y="764704"/>
            <a:ext cx="91440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" name="四角形吹き出し 30"/>
          <p:cNvSpPr/>
          <p:nvPr/>
        </p:nvSpPr>
        <p:spPr>
          <a:xfrm>
            <a:off x="4764528" y="2389551"/>
            <a:ext cx="1423504" cy="535394"/>
          </a:xfrm>
          <a:prstGeom prst="wedgeRectCallout">
            <a:avLst>
              <a:gd name="adj1" fmla="val 78063"/>
              <a:gd name="adj2" fmla="val -9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中小企業：</a:t>
            </a:r>
            <a:r>
              <a:rPr kumimoji="1" lang="en-US" altLang="ja-JP" sz="1400" dirty="0" smtClean="0"/>
              <a:t>FAX</a:t>
            </a:r>
          </a:p>
          <a:p>
            <a:pPr algn="ctr"/>
            <a:r>
              <a:rPr lang="ja-JP" altLang="en-US" sz="1400" dirty="0" smtClean="0"/>
              <a:t>→共通</a:t>
            </a:r>
            <a:r>
              <a:rPr lang="en-US" altLang="ja-JP" sz="1400" dirty="0" smtClean="0"/>
              <a:t>EDI</a:t>
            </a:r>
            <a:r>
              <a:rPr lang="ja-JP" altLang="en-US" sz="1400" dirty="0" smtClean="0"/>
              <a:t>へ</a:t>
            </a:r>
            <a:endParaRPr kumimoji="1" lang="ja-JP" altLang="en-US" sz="1400" dirty="0"/>
          </a:p>
        </p:txBody>
      </p:sp>
      <p:sp>
        <p:nvSpPr>
          <p:cNvPr id="33" name="四角形吹き出し 32"/>
          <p:cNvSpPr/>
          <p:nvPr/>
        </p:nvSpPr>
        <p:spPr>
          <a:xfrm>
            <a:off x="114494" y="2312799"/>
            <a:ext cx="1681105" cy="432048"/>
          </a:xfrm>
          <a:prstGeom prst="wedgeRectCallout">
            <a:avLst>
              <a:gd name="adj1" fmla="val 86088"/>
              <a:gd name="adj2" fmla="val -775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中小企業：バラバラ</a:t>
            </a:r>
            <a:endParaRPr kumimoji="1" lang="ja-JP" altLang="en-US" sz="1400" dirty="0"/>
          </a:p>
        </p:txBody>
      </p:sp>
      <p:sp>
        <p:nvSpPr>
          <p:cNvPr id="34" name="四角形吹き出し 33"/>
          <p:cNvSpPr/>
          <p:nvPr/>
        </p:nvSpPr>
        <p:spPr>
          <a:xfrm>
            <a:off x="4788024" y="1772816"/>
            <a:ext cx="1423504" cy="432048"/>
          </a:xfrm>
          <a:prstGeom prst="wedgeRectCallout">
            <a:avLst>
              <a:gd name="adj1" fmla="val 82275"/>
              <a:gd name="adj2" fmla="val -497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大企業：固有</a:t>
            </a:r>
            <a:r>
              <a:rPr kumimoji="1" lang="en-US" altLang="ja-JP" sz="1400" dirty="0" smtClean="0"/>
              <a:t>EDI</a:t>
            </a:r>
            <a:endParaRPr kumimoji="1" lang="ja-JP" altLang="en-US" sz="1400" dirty="0"/>
          </a:p>
        </p:txBody>
      </p:sp>
      <p:sp>
        <p:nvSpPr>
          <p:cNvPr id="29" name="正方形/長方形 28"/>
          <p:cNvSpPr/>
          <p:nvPr/>
        </p:nvSpPr>
        <p:spPr>
          <a:xfrm>
            <a:off x="6184355" y="3501008"/>
            <a:ext cx="1440160" cy="46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電子メール</a:t>
            </a:r>
            <a:endParaRPr kumimoji="1" lang="en-US" altLang="ja-JP" sz="1400" dirty="0" smtClean="0"/>
          </a:p>
          <a:p>
            <a:pPr algn="ctr"/>
            <a:r>
              <a:rPr lang="ja-JP" altLang="en-US" sz="1400" dirty="0"/>
              <a:t>ＦＡＸ</a:t>
            </a:r>
            <a:endParaRPr kumimoji="1" lang="ja-JP" altLang="en-US" sz="1400" dirty="0"/>
          </a:p>
        </p:txBody>
      </p:sp>
      <p:sp>
        <p:nvSpPr>
          <p:cNvPr id="36" name="四角形吹き出し 35"/>
          <p:cNvSpPr/>
          <p:nvPr/>
        </p:nvSpPr>
        <p:spPr>
          <a:xfrm>
            <a:off x="173178" y="3236994"/>
            <a:ext cx="1423504" cy="535394"/>
          </a:xfrm>
          <a:prstGeom prst="wedgeRectCallout">
            <a:avLst>
              <a:gd name="adj1" fmla="val 85434"/>
              <a:gd name="adj2" fmla="val -59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大手・中小共にバラバラ</a:t>
            </a:r>
            <a:endParaRPr kumimoji="1" lang="ja-JP" altLang="en-US" sz="14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211528" y="5301208"/>
            <a:ext cx="1096776" cy="432048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？？？</a:t>
            </a:r>
            <a:endParaRPr kumimoji="1" lang="ja-JP" altLang="en-US" dirty="0"/>
          </a:p>
        </p:txBody>
      </p:sp>
      <p:sp>
        <p:nvSpPr>
          <p:cNvPr id="37" name="日付プレースホルダー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38" name="フッター プレースホルダー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23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角丸四角形 115"/>
          <p:cNvSpPr/>
          <p:nvPr/>
        </p:nvSpPr>
        <p:spPr>
          <a:xfrm>
            <a:off x="1475656" y="3933056"/>
            <a:ext cx="755576" cy="48390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角丸四角形 116"/>
          <p:cNvSpPr/>
          <p:nvPr/>
        </p:nvSpPr>
        <p:spPr>
          <a:xfrm>
            <a:off x="3224693" y="3949611"/>
            <a:ext cx="755576" cy="48390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角丸四角形 117"/>
          <p:cNvSpPr/>
          <p:nvPr/>
        </p:nvSpPr>
        <p:spPr>
          <a:xfrm>
            <a:off x="4874836" y="3948454"/>
            <a:ext cx="755576" cy="48390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角丸四角形 113"/>
          <p:cNvSpPr/>
          <p:nvPr/>
        </p:nvSpPr>
        <p:spPr>
          <a:xfrm>
            <a:off x="1490646" y="2033810"/>
            <a:ext cx="801894" cy="53229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角丸四角形 110"/>
          <p:cNvSpPr/>
          <p:nvPr/>
        </p:nvSpPr>
        <p:spPr>
          <a:xfrm>
            <a:off x="3187706" y="2034535"/>
            <a:ext cx="801894" cy="53229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角丸四角形 108"/>
          <p:cNvSpPr/>
          <p:nvPr/>
        </p:nvSpPr>
        <p:spPr>
          <a:xfrm>
            <a:off x="4860032" y="2032612"/>
            <a:ext cx="755576" cy="53229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/>
          <p:cNvSpPr/>
          <p:nvPr/>
        </p:nvSpPr>
        <p:spPr>
          <a:xfrm>
            <a:off x="1115616" y="6050788"/>
            <a:ext cx="806631" cy="43088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装置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</a:t>
            </a:r>
          </a:p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データアップ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gray">
          <a:xfrm>
            <a:off x="813579" y="4751341"/>
            <a:ext cx="7281004" cy="434190"/>
          </a:xfrm>
          <a:prstGeom prst="roundRect">
            <a:avLst/>
          </a:prstGeom>
          <a:solidFill>
            <a:srgbClr val="DAD9D6"/>
          </a:solidFill>
          <a:ln w="9525" cap="flat" cmpd="sng" algn="ctr">
            <a:solidFill>
              <a:srgbClr val="B1B1A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IoT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プラットフォーム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8" name="角丸四角形 67"/>
          <p:cNvSpPr/>
          <p:nvPr/>
        </p:nvSpPr>
        <p:spPr bwMode="gray">
          <a:xfrm>
            <a:off x="827584" y="1369107"/>
            <a:ext cx="7281004" cy="434190"/>
          </a:xfrm>
          <a:prstGeom prst="roundRect">
            <a:avLst/>
          </a:prstGeom>
          <a:solidFill>
            <a:srgbClr val="DAD9D6"/>
          </a:solidFill>
          <a:ln w="9525" cap="flat" cmpd="sng" algn="ctr">
            <a:solidFill>
              <a:srgbClr val="B1B1A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ビジネス連携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プラットフォーム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 bwMode="gray">
          <a:xfrm>
            <a:off x="899592" y="865051"/>
            <a:ext cx="7080416" cy="385183"/>
          </a:xfrm>
          <a:prstGeom prst="rect">
            <a:avLst/>
          </a:prstGeom>
          <a:solidFill>
            <a:srgbClr val="105D9C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UN/CEFACT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業界横断メッセージ規約</a:t>
            </a:r>
            <a:endParaRPr kumimoji="1" lang="ja-JP" altLang="en-US" sz="1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4" name="正方形/長方形 93"/>
          <p:cNvSpPr/>
          <p:nvPr/>
        </p:nvSpPr>
        <p:spPr bwMode="gray">
          <a:xfrm>
            <a:off x="942159" y="5304404"/>
            <a:ext cx="7080416" cy="385183"/>
          </a:xfrm>
          <a:prstGeom prst="rect">
            <a:avLst/>
          </a:prstGeom>
          <a:solidFill>
            <a:srgbClr val="105D9C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PSLX3</a:t>
            </a:r>
            <a:r>
              <a:rPr lang="ja-JP" altLang="en-US" sz="12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標準メッセージ規約</a:t>
            </a:r>
            <a:endParaRPr kumimoji="1" lang="ja-JP" altLang="en-US" sz="1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73919" y="44624"/>
            <a:ext cx="8146553" cy="693738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>
                <a:solidFill>
                  <a:srgbClr val="000000"/>
                </a:solidFill>
              </a:rPr>
              <a:t>データ連携プラットフォームの階層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endParaRPr lang="ja-JP" altLang="en-US" sz="3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351" y="6059023"/>
            <a:ext cx="610337" cy="61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直線コネクタ 8"/>
          <p:cNvCxnSpPr/>
          <p:nvPr/>
        </p:nvCxnSpPr>
        <p:spPr bwMode="auto">
          <a:xfrm>
            <a:off x="1076911" y="4936449"/>
            <a:ext cx="6787228" cy="2802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39" name="正方形/長方形 138"/>
          <p:cNvSpPr/>
          <p:nvPr/>
        </p:nvSpPr>
        <p:spPr>
          <a:xfrm>
            <a:off x="1422003" y="3068960"/>
            <a:ext cx="821058" cy="415498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企業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  <a:b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データモデル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3140992" y="3113554"/>
            <a:ext cx="821058" cy="415498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企業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  <a:b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データモデル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96" name="直線コネクタ 20"/>
          <p:cNvCxnSpPr>
            <a:cxnSpLocks noChangeAspect="1"/>
          </p:cNvCxnSpPr>
          <p:nvPr/>
        </p:nvCxnSpPr>
        <p:spPr bwMode="gray">
          <a:xfrm>
            <a:off x="3778674" y="4942739"/>
            <a:ext cx="0" cy="1007142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45" name="正方形/長方形 144"/>
          <p:cNvSpPr/>
          <p:nvPr/>
        </p:nvSpPr>
        <p:spPr>
          <a:xfrm>
            <a:off x="1653728" y="2274380"/>
            <a:ext cx="357378" cy="236093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endParaRPr lang="en-US" altLang="ja-JP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49" name="直線コネクタ 20"/>
          <p:cNvCxnSpPr>
            <a:cxnSpLocks noChangeAspect="1"/>
          </p:cNvCxnSpPr>
          <p:nvPr/>
        </p:nvCxnSpPr>
        <p:spPr bwMode="gray">
          <a:xfrm flipV="1">
            <a:off x="1796301" y="4487809"/>
            <a:ext cx="0" cy="425018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51" name="正方形/長方形 150"/>
          <p:cNvSpPr/>
          <p:nvPr/>
        </p:nvSpPr>
        <p:spPr>
          <a:xfrm>
            <a:off x="5796136" y="6050788"/>
            <a:ext cx="806631" cy="43088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装置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Y</a:t>
            </a:r>
          </a:p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データアップ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52" name="直線コネクタ 20"/>
          <p:cNvCxnSpPr>
            <a:cxnSpLocks noChangeAspect="1"/>
          </p:cNvCxnSpPr>
          <p:nvPr/>
        </p:nvCxnSpPr>
        <p:spPr bwMode="gray">
          <a:xfrm flipV="1">
            <a:off x="3582089" y="4538907"/>
            <a:ext cx="457" cy="374607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pic>
        <p:nvPicPr>
          <p:cNvPr id="1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815" y="6015354"/>
            <a:ext cx="610337" cy="61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7" name="直線コネクタ 20"/>
          <p:cNvCxnSpPr>
            <a:cxnSpLocks noChangeAspect="1"/>
          </p:cNvCxnSpPr>
          <p:nvPr/>
        </p:nvCxnSpPr>
        <p:spPr bwMode="gray">
          <a:xfrm flipV="1">
            <a:off x="1988968" y="4925901"/>
            <a:ext cx="0" cy="1161224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9" name="直線コネクタ 20"/>
          <p:cNvCxnSpPr>
            <a:cxnSpLocks noChangeAspect="1"/>
            <a:stCxn id="150" idx="0"/>
          </p:cNvCxnSpPr>
          <p:nvPr/>
        </p:nvCxnSpPr>
        <p:spPr bwMode="gray">
          <a:xfrm flipV="1">
            <a:off x="5634984" y="4942739"/>
            <a:ext cx="0" cy="1072615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角丸四角形 2"/>
          <p:cNvSpPr/>
          <p:nvPr/>
        </p:nvSpPr>
        <p:spPr bwMode="gray">
          <a:xfrm>
            <a:off x="943875" y="2928879"/>
            <a:ext cx="7078700" cy="742087"/>
          </a:xfrm>
          <a:prstGeom prst="roundRect">
            <a:avLst/>
          </a:prstGeom>
          <a:noFill/>
          <a:ln w="9525" cap="flat" cmpd="sng" algn="ctr">
            <a:solidFill>
              <a:srgbClr val="1BA12B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データモデル層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770769" y="3091237"/>
            <a:ext cx="821059" cy="415498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企業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</a:t>
            </a:r>
          </a:p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データモデル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5" name="角丸四角形 54"/>
          <p:cNvSpPr/>
          <p:nvPr/>
        </p:nvSpPr>
        <p:spPr bwMode="gray">
          <a:xfrm>
            <a:off x="942159" y="1960403"/>
            <a:ext cx="7080416" cy="742087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業務アプリケーション層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61" name="直線コネクタ 20"/>
          <p:cNvCxnSpPr>
            <a:cxnSpLocks noChangeAspect="1"/>
          </p:cNvCxnSpPr>
          <p:nvPr/>
        </p:nvCxnSpPr>
        <p:spPr bwMode="gray">
          <a:xfrm flipV="1">
            <a:off x="5186747" y="4517480"/>
            <a:ext cx="15576" cy="415481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60" name="直線コネクタ 59"/>
          <p:cNvCxnSpPr/>
          <p:nvPr/>
        </p:nvCxnSpPr>
        <p:spPr bwMode="auto">
          <a:xfrm>
            <a:off x="1043608" y="1654337"/>
            <a:ext cx="6787228" cy="2802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角丸四角形 15"/>
          <p:cNvSpPr/>
          <p:nvPr/>
        </p:nvSpPr>
        <p:spPr>
          <a:xfrm>
            <a:off x="1439481" y="2079529"/>
            <a:ext cx="755576" cy="53229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角丸四角形 76"/>
          <p:cNvSpPr/>
          <p:nvPr/>
        </p:nvSpPr>
        <p:spPr>
          <a:xfrm>
            <a:off x="3100085" y="2096084"/>
            <a:ext cx="801894" cy="53229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角丸四角形 77"/>
          <p:cNvSpPr/>
          <p:nvPr/>
        </p:nvSpPr>
        <p:spPr>
          <a:xfrm>
            <a:off x="4773387" y="2094927"/>
            <a:ext cx="755576" cy="53229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角丸四角形 78"/>
          <p:cNvSpPr/>
          <p:nvPr/>
        </p:nvSpPr>
        <p:spPr>
          <a:xfrm>
            <a:off x="1435490" y="3024732"/>
            <a:ext cx="755576" cy="53229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角丸四角形 80"/>
          <p:cNvSpPr/>
          <p:nvPr/>
        </p:nvSpPr>
        <p:spPr>
          <a:xfrm>
            <a:off x="3123244" y="3041730"/>
            <a:ext cx="755576" cy="53229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角丸四角形 81"/>
          <p:cNvSpPr/>
          <p:nvPr/>
        </p:nvSpPr>
        <p:spPr>
          <a:xfrm>
            <a:off x="4788360" y="3049084"/>
            <a:ext cx="755576" cy="53229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20" name="Picture 3" descr="C:\Users\kawa\Desktop\Industry_a03\Industry_a03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066" y="5949881"/>
            <a:ext cx="992611" cy="54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正方形/長方形 86"/>
          <p:cNvSpPr/>
          <p:nvPr/>
        </p:nvSpPr>
        <p:spPr>
          <a:xfrm>
            <a:off x="3992613" y="6049627"/>
            <a:ext cx="795411" cy="43088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企業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  <a:endParaRPr lang="en-US" altLang="ja-JP" sz="11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データ監視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83" name="Picture 6" descr="C:\Documents and Settings\kawa\My Documents\My Pictures\Microsoft クリップ オーガナイザ\j043394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961332"/>
            <a:ext cx="634379" cy="63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角丸四角形 98"/>
          <p:cNvSpPr/>
          <p:nvPr/>
        </p:nvSpPr>
        <p:spPr bwMode="gray">
          <a:xfrm>
            <a:off x="971600" y="3867380"/>
            <a:ext cx="7080416" cy="742087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IoT</a:t>
            </a: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アプリケーション層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2" name="角丸四角形 101"/>
          <p:cNvSpPr/>
          <p:nvPr/>
        </p:nvSpPr>
        <p:spPr>
          <a:xfrm>
            <a:off x="1403648" y="3986506"/>
            <a:ext cx="755576" cy="53229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角丸四角形 102"/>
          <p:cNvSpPr/>
          <p:nvPr/>
        </p:nvSpPr>
        <p:spPr>
          <a:xfrm>
            <a:off x="3152685" y="4003061"/>
            <a:ext cx="755576" cy="53229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角丸四角形 103"/>
          <p:cNvSpPr/>
          <p:nvPr/>
        </p:nvSpPr>
        <p:spPr>
          <a:xfrm>
            <a:off x="4802828" y="4001904"/>
            <a:ext cx="755576" cy="53229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/>
          <p:cNvSpPr/>
          <p:nvPr/>
        </p:nvSpPr>
        <p:spPr>
          <a:xfrm>
            <a:off x="1619672" y="3267839"/>
            <a:ext cx="357378" cy="236093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endParaRPr lang="en-US" altLang="ja-JP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06" name="直線コネクタ 20"/>
          <p:cNvCxnSpPr>
            <a:cxnSpLocks noChangeAspect="1"/>
          </p:cNvCxnSpPr>
          <p:nvPr/>
        </p:nvCxnSpPr>
        <p:spPr bwMode="gray">
          <a:xfrm flipV="1">
            <a:off x="1835696" y="3530988"/>
            <a:ext cx="0" cy="410157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07" name="直線コネクタ 20"/>
          <p:cNvCxnSpPr>
            <a:cxnSpLocks noChangeAspect="1"/>
          </p:cNvCxnSpPr>
          <p:nvPr/>
        </p:nvCxnSpPr>
        <p:spPr bwMode="gray">
          <a:xfrm flipV="1">
            <a:off x="5163054" y="3551984"/>
            <a:ext cx="0" cy="428124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08" name="直線矢印コネクタ 107"/>
          <p:cNvCxnSpPr/>
          <p:nvPr/>
        </p:nvCxnSpPr>
        <p:spPr bwMode="auto">
          <a:xfrm flipV="1">
            <a:off x="3491880" y="3560968"/>
            <a:ext cx="0" cy="397593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44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oval" w="med" len="med"/>
            <a:tailEnd type="oval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54" name="正方形/長方形 53"/>
          <p:cNvSpPr/>
          <p:nvPr/>
        </p:nvSpPr>
        <p:spPr>
          <a:xfrm>
            <a:off x="4763609" y="2145559"/>
            <a:ext cx="1229824" cy="415498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企業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</a:t>
            </a:r>
          </a:p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業務アプリケーション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1466725" y="2132856"/>
            <a:ext cx="1220645" cy="41549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企業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</a:p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業務アプリケーション</a:t>
            </a:r>
            <a:endParaRPr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102286" y="2132856"/>
            <a:ext cx="1229824" cy="415498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企業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</a:p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業務アプリケーション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2" name="直線矢印コネクタ 21"/>
          <p:cNvCxnSpPr/>
          <p:nvPr/>
        </p:nvCxnSpPr>
        <p:spPr bwMode="auto">
          <a:xfrm flipV="1">
            <a:off x="3501032" y="2620804"/>
            <a:ext cx="0" cy="397593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44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oval" w="med" len="med"/>
            <a:tailEnd type="oval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66" name="直線コネクタ 20"/>
          <p:cNvCxnSpPr>
            <a:cxnSpLocks noChangeAspect="1"/>
          </p:cNvCxnSpPr>
          <p:nvPr/>
        </p:nvCxnSpPr>
        <p:spPr bwMode="gray">
          <a:xfrm flipV="1">
            <a:off x="5146222" y="2611820"/>
            <a:ext cx="0" cy="428124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8" name="直線コネクタ 20"/>
          <p:cNvCxnSpPr>
            <a:cxnSpLocks noChangeAspect="1"/>
          </p:cNvCxnSpPr>
          <p:nvPr/>
        </p:nvCxnSpPr>
        <p:spPr bwMode="gray">
          <a:xfrm flipV="1">
            <a:off x="1808471" y="2590824"/>
            <a:ext cx="0" cy="410157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01" name="正方形/長方形 100"/>
          <p:cNvSpPr/>
          <p:nvPr/>
        </p:nvSpPr>
        <p:spPr>
          <a:xfrm>
            <a:off x="1433089" y="4111188"/>
            <a:ext cx="1254281" cy="41549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装置</a:t>
            </a:r>
            <a:endParaRPr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05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IoT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アプリケーション</a:t>
            </a:r>
            <a:endParaRPr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3089273" y="4111188"/>
            <a:ext cx="1347949" cy="41549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装置</a:t>
            </a:r>
            <a:endParaRPr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05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IoT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アプリケーション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4793050" y="4111188"/>
            <a:ext cx="1406401" cy="41549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装置</a:t>
            </a:r>
            <a:endParaRPr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05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IoT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アプリケーション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72" name="直線コネクタ 20"/>
          <p:cNvCxnSpPr>
            <a:cxnSpLocks noChangeAspect="1"/>
          </p:cNvCxnSpPr>
          <p:nvPr/>
        </p:nvCxnSpPr>
        <p:spPr bwMode="gray">
          <a:xfrm flipV="1">
            <a:off x="1795530" y="1640067"/>
            <a:ext cx="0" cy="410157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73" name="直線コネクタ 20"/>
          <p:cNvCxnSpPr>
            <a:cxnSpLocks noChangeAspect="1"/>
          </p:cNvCxnSpPr>
          <p:nvPr/>
        </p:nvCxnSpPr>
        <p:spPr bwMode="gray">
          <a:xfrm flipV="1">
            <a:off x="5151175" y="1661063"/>
            <a:ext cx="0" cy="428124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1275" cap="flat" cmpd="sng" algn="ctr">
            <a:solidFill>
              <a:srgbClr val="87867E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直線矢印コネクタ 73"/>
          <p:cNvCxnSpPr/>
          <p:nvPr/>
        </p:nvCxnSpPr>
        <p:spPr bwMode="auto">
          <a:xfrm flipV="1">
            <a:off x="3501032" y="1670047"/>
            <a:ext cx="0" cy="397593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444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oval" w="med" len="med"/>
            <a:tailEnd type="oval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19" name="角丸四角形 118"/>
          <p:cNvSpPr/>
          <p:nvPr/>
        </p:nvSpPr>
        <p:spPr bwMode="gray">
          <a:xfrm>
            <a:off x="947968" y="5877272"/>
            <a:ext cx="7080416" cy="742087"/>
          </a:xfrm>
          <a:prstGeom prst="roundRect">
            <a:avLst/>
          </a:prstGeom>
          <a:noFill/>
          <a:ln w="9525" cap="flat" cmpd="sng" algn="ctr">
            <a:solidFill>
              <a:schemeClr val="accent5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生産設備層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20" name="直線コネクタ 119"/>
          <p:cNvCxnSpPr/>
          <p:nvPr/>
        </p:nvCxnSpPr>
        <p:spPr>
          <a:xfrm>
            <a:off x="0" y="692696"/>
            <a:ext cx="9144000" cy="7200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205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データ連携プラットフォームの内容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12</a:t>
            </a:fld>
            <a:endParaRPr kumimoji="1" lang="ja-JP" alt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462139"/>
              </p:ext>
            </p:extLst>
          </p:nvPr>
        </p:nvGraphicFramePr>
        <p:xfrm>
          <a:off x="395537" y="1340768"/>
          <a:ext cx="8424935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39"/>
                <a:gridCol w="3096344"/>
                <a:gridCol w="3168352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ビジネス連携プラットフォーム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ＩｏＴプラットフォーム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実装標準名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ebXML</a:t>
                      </a:r>
                      <a:r>
                        <a:rPr kumimoji="1" lang="ja-JP" altLang="en-US" dirty="0" smtClean="0"/>
                        <a:t>／</a:t>
                      </a:r>
                      <a:r>
                        <a:rPr kumimoji="1" lang="en-US" altLang="ja-JP" dirty="0" smtClean="0"/>
                        <a:t>CCL</a:t>
                      </a:r>
                      <a:r>
                        <a:rPr kumimoji="1" lang="ja-JP" altLang="en-US" dirty="0" smtClean="0"/>
                        <a:t>／</a:t>
                      </a:r>
                      <a:r>
                        <a:rPr kumimoji="1" lang="en-US" altLang="ja-JP" dirty="0" err="1" smtClean="0"/>
                        <a:t>MessegeModel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PSLX3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標準化団体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IVI</a:t>
                      </a:r>
                      <a:r>
                        <a:rPr kumimoji="1" lang="ja-JP" altLang="en-US" dirty="0" smtClean="0"/>
                        <a:t>／</a:t>
                      </a:r>
                      <a:r>
                        <a:rPr kumimoji="1" lang="en-US" altLang="ja-JP" dirty="0" smtClean="0"/>
                        <a:t>APSOM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上位国際標準機関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UN/CEFACT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IEC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プラットフォーム範囲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ビジネス層の企業間連携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生産管理層＋装置制御層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利用対象業種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サプライチェーンの全業種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製造業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標準化の対象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ビジネス層の企業間ビジネスデータ交換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上記層のアプリ間装置制御データ交換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メッセージ関係者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発信者、受信者ともに人間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発信者、受信者は人間</a:t>
                      </a:r>
                      <a:r>
                        <a:rPr kumimoji="1" lang="en-US" altLang="ja-JP" dirty="0" smtClean="0"/>
                        <a:t>or</a:t>
                      </a:r>
                      <a:r>
                        <a:rPr kumimoji="1" lang="ja-JP" altLang="en-US" dirty="0" smtClean="0"/>
                        <a:t>装置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メッセージ標準化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ビジネスデータ交換メッセージを標準化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「緩やかな標準」（参照モデルを提供）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交換データ整合化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プロバイダが変換サービス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当事者間の協議で整合化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データ交換のタイプ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バッチ交換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バッチ交換～リアルタイム交換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Line 20"/>
          <p:cNvSpPr>
            <a:spLocks noChangeShapeType="1"/>
          </p:cNvSpPr>
          <p:nvPr/>
        </p:nvSpPr>
        <p:spPr bwMode="auto">
          <a:xfrm>
            <a:off x="0" y="764704"/>
            <a:ext cx="91440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46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ビジネス連携</a:t>
            </a:r>
            <a:r>
              <a:rPr kumimoji="1" lang="ja-JP" altLang="en-US" dirty="0" smtClean="0"/>
              <a:t>プラットフォームの実装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96544"/>
          </a:xfrm>
        </p:spPr>
        <p:txBody>
          <a:bodyPr>
            <a:normAutofit fontScale="85000" lnSpcReduction="10000"/>
          </a:bodyPr>
          <a:lstStyle/>
          <a:p>
            <a:r>
              <a:rPr lang="ja-JP" altLang="en-US" dirty="0" smtClean="0"/>
              <a:t>拡張共通</a:t>
            </a:r>
            <a:r>
              <a:rPr lang="en-US" altLang="ja-JP" dirty="0" smtClean="0"/>
              <a:t>EDI</a:t>
            </a:r>
            <a:r>
              <a:rPr lang="ja-JP" altLang="en-US" dirty="0" smtClean="0"/>
              <a:t>プロバイダが相互に接続しビジネス連携プラットフォームを構成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拡張共通</a:t>
            </a:r>
            <a:r>
              <a:rPr kumimoji="1" lang="en-US" altLang="ja-JP" dirty="0" smtClean="0"/>
              <a:t>EDI</a:t>
            </a:r>
            <a:r>
              <a:rPr kumimoji="1" lang="ja-JP" altLang="en-US" dirty="0" smtClean="0"/>
              <a:t>プロバイダが、下記のサービスを提供</a:t>
            </a:r>
            <a:endParaRPr kumimoji="1" lang="en-US" altLang="ja-JP" dirty="0" smtClean="0"/>
          </a:p>
          <a:p>
            <a:r>
              <a:rPr lang="ja-JP" altLang="en-US" dirty="0" smtClean="0"/>
              <a:t>ビジネス連携</a:t>
            </a:r>
            <a:r>
              <a:rPr kumimoji="1" lang="ja-JP" altLang="en-US" dirty="0" smtClean="0"/>
              <a:t>プラットフォームの基本サービス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プロバイダとユーザー企業のシングルインターフェース接続サービス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企業間商取引標準メッセージの交換サービス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送信先企業へのメッセージ振分けサービス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ユーザー企業固有メッセージフォーマットの変換サービス</a:t>
            </a:r>
            <a:endParaRPr kumimoji="1" lang="en-US" altLang="ja-JP" dirty="0" smtClean="0"/>
          </a:p>
          <a:p>
            <a:r>
              <a:rPr kumimoji="1" lang="ja-JP" altLang="en-US" dirty="0" smtClean="0"/>
              <a:t>中小企業インダストリー</a:t>
            </a:r>
            <a:r>
              <a:rPr kumimoji="1" lang="en-US" altLang="ja-JP" dirty="0" smtClean="0"/>
              <a:t>4.0</a:t>
            </a:r>
            <a:r>
              <a:rPr kumimoji="1" lang="ja-JP" altLang="en-US" dirty="0" err="1" smtClean="0"/>
              <a:t>への</a:t>
            </a:r>
            <a:r>
              <a:rPr kumimoji="1" lang="ja-JP" altLang="en-US" dirty="0" smtClean="0"/>
              <a:t>拡張サービス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商取引以外の企業間標準メッセージ交換サービス</a:t>
            </a:r>
            <a:endParaRPr lang="en-US" altLang="ja-JP" dirty="0" smtClean="0"/>
          </a:p>
          <a:p>
            <a:pPr lvl="1"/>
            <a:r>
              <a:rPr lang="ja-JP" altLang="en-US" dirty="0"/>
              <a:t>データ</a:t>
            </a:r>
            <a:r>
              <a:rPr lang="ja-JP" altLang="en-US" dirty="0" smtClean="0"/>
              <a:t>共有クラウドによるデータ共有サービス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5" name="Line 20"/>
          <p:cNvSpPr>
            <a:spLocks noChangeShapeType="1"/>
          </p:cNvSpPr>
          <p:nvPr/>
        </p:nvSpPr>
        <p:spPr bwMode="auto">
          <a:xfrm>
            <a:off x="0" y="764704"/>
            <a:ext cx="91440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98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686800" cy="63408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中小企業インダストリー</a:t>
            </a:r>
            <a:r>
              <a:rPr kumimoji="1" lang="en-US" altLang="ja-JP" dirty="0" smtClean="0"/>
              <a:t>4.0</a:t>
            </a:r>
            <a:r>
              <a:rPr kumimoji="1" lang="ja-JP" altLang="en-US" dirty="0" smtClean="0"/>
              <a:t>業務プロセス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822643"/>
              </p:ext>
            </p:extLst>
          </p:nvPr>
        </p:nvGraphicFramePr>
        <p:xfrm>
          <a:off x="611560" y="908720"/>
          <a:ext cx="8064896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96144"/>
                <a:gridCol w="1512168"/>
                <a:gridCol w="1584176"/>
                <a:gridCol w="2448272"/>
              </a:tblGrid>
              <a:tr h="370840"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商取引プロセス</a:t>
                      </a:r>
                      <a:endParaRPr kumimoji="1" lang="en-US" altLang="ja-JP" dirty="0" smtClean="0"/>
                    </a:p>
                    <a:p>
                      <a:pPr algn="ctr"/>
                      <a:r>
                        <a:rPr kumimoji="1" lang="ja-JP" altLang="en-US" dirty="0" smtClean="0"/>
                        <a:t>（中小企業共通</a:t>
                      </a:r>
                      <a:r>
                        <a:rPr kumimoji="1" lang="en-US" altLang="ja-JP" dirty="0" smtClean="0"/>
                        <a:t>EDI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ja-JP" altLang="en-US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インダストリー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4.0</a:t>
                      </a:r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拡張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備考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拡張プロセス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共有データ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案件情報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案件進捗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見積</a:t>
                      </a:r>
                      <a:endParaRPr kumimoji="1" lang="ja-JP" altLang="en-US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設計情報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材料価格表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CAD</a:t>
                      </a:r>
                      <a:r>
                        <a:rPr kumimoji="1" lang="ja-JP" altLang="en-US" dirty="0" smtClean="0"/>
                        <a:t>データ交換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見積回答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注文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注文回答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工程計画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工程実績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工程進捗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検査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品質データ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トレーサビリティに活用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出荷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検収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在庫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在庫データ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請求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支払通知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直線コネクタ 3"/>
          <p:cNvCxnSpPr/>
          <p:nvPr/>
        </p:nvCxnSpPr>
        <p:spPr>
          <a:xfrm>
            <a:off x="0" y="692696"/>
            <a:ext cx="9144000" cy="7200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4053E-3DCB-48AA-B924-07729803C43E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89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3347864" y="1277714"/>
            <a:ext cx="576436" cy="7000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ゲートウェイ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38320" cy="562074"/>
          </a:xfrm>
        </p:spPr>
        <p:txBody>
          <a:bodyPr>
            <a:noAutofit/>
          </a:bodyPr>
          <a:lstStyle/>
          <a:p>
            <a:r>
              <a:rPr lang="ja-JP" altLang="en-US" sz="3600" dirty="0" smtClean="0"/>
              <a:t>ビジネス連携</a:t>
            </a:r>
            <a:r>
              <a:rPr kumimoji="1" lang="ja-JP" altLang="en-US" sz="3600" dirty="0" smtClean="0"/>
              <a:t>プラットフォームの実装イメージ</a:t>
            </a:r>
            <a:endParaRPr kumimoji="1" lang="ja-JP" altLang="en-US" sz="3600" dirty="0"/>
          </a:p>
        </p:txBody>
      </p:sp>
      <p:sp>
        <p:nvSpPr>
          <p:cNvPr id="115713" name="正方形/長方形 1"/>
          <p:cNvSpPr>
            <a:spLocks noChangeArrowheads="1"/>
          </p:cNvSpPr>
          <p:nvPr/>
        </p:nvSpPr>
        <p:spPr bwMode="auto">
          <a:xfrm>
            <a:off x="3924300" y="1277714"/>
            <a:ext cx="1368425" cy="723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 dirty="0" smtClean="0">
                <a:solidFill>
                  <a:srgbClr val="000000"/>
                </a:solidFill>
              </a:rPr>
              <a:t>拡張共通</a:t>
            </a:r>
            <a:r>
              <a:rPr lang="en-US" altLang="ja-JP" sz="1400" dirty="0" smtClean="0">
                <a:solidFill>
                  <a:srgbClr val="000000"/>
                </a:solidFill>
              </a:rPr>
              <a:t>EDI</a:t>
            </a:r>
          </a:p>
          <a:p>
            <a:pPr algn="ctr"/>
            <a:r>
              <a:rPr lang="ja-JP" altLang="en-US" sz="1400" dirty="0" smtClean="0">
                <a:solidFill>
                  <a:srgbClr val="000000"/>
                </a:solidFill>
              </a:rPr>
              <a:t>プロバイダ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115714" name="角丸四角形 6"/>
          <p:cNvSpPr>
            <a:spLocks noChangeArrowheads="1"/>
          </p:cNvSpPr>
          <p:nvPr/>
        </p:nvSpPr>
        <p:spPr bwMode="auto">
          <a:xfrm>
            <a:off x="7797800" y="1312639"/>
            <a:ext cx="1084263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>
                <a:solidFill>
                  <a:srgbClr val="000000"/>
                </a:solidFill>
              </a:rPr>
              <a:t>中小</a:t>
            </a:r>
            <a:endParaRPr lang="en-US" altLang="ja-JP" sz="1400">
              <a:solidFill>
                <a:srgbClr val="000000"/>
              </a:solidFill>
            </a:endParaRPr>
          </a:p>
          <a:p>
            <a:pPr algn="ctr"/>
            <a:r>
              <a:rPr lang="ja-JP" altLang="en-US" sz="1400">
                <a:solidFill>
                  <a:srgbClr val="000000"/>
                </a:solidFill>
              </a:rPr>
              <a:t>受注企業</a:t>
            </a:r>
          </a:p>
        </p:txBody>
      </p:sp>
      <p:sp>
        <p:nvSpPr>
          <p:cNvPr id="115715" name="角丸四角形 7"/>
          <p:cNvSpPr>
            <a:spLocks noChangeArrowheads="1"/>
          </p:cNvSpPr>
          <p:nvPr/>
        </p:nvSpPr>
        <p:spPr bwMode="auto">
          <a:xfrm>
            <a:off x="539750" y="1303232"/>
            <a:ext cx="1084263" cy="655637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>
                <a:solidFill>
                  <a:srgbClr val="000000"/>
                </a:solidFill>
              </a:rPr>
              <a:t>大手</a:t>
            </a:r>
            <a:endParaRPr lang="en-US" altLang="ja-JP" sz="1400">
              <a:solidFill>
                <a:srgbClr val="000000"/>
              </a:solidFill>
            </a:endParaRPr>
          </a:p>
          <a:p>
            <a:pPr algn="ctr"/>
            <a:r>
              <a:rPr lang="ja-JP" altLang="en-US" sz="1400">
                <a:solidFill>
                  <a:srgbClr val="000000"/>
                </a:solidFill>
              </a:rPr>
              <a:t>発注企業</a:t>
            </a:r>
          </a:p>
        </p:txBody>
      </p:sp>
      <p:sp>
        <p:nvSpPr>
          <p:cNvPr id="115716" name="角丸四角形 8"/>
          <p:cNvSpPr>
            <a:spLocks noChangeArrowheads="1"/>
          </p:cNvSpPr>
          <p:nvPr/>
        </p:nvSpPr>
        <p:spPr bwMode="auto">
          <a:xfrm>
            <a:off x="550863" y="4739605"/>
            <a:ext cx="1084262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>
                <a:solidFill>
                  <a:srgbClr val="000000"/>
                </a:solidFill>
              </a:rPr>
              <a:t>中小</a:t>
            </a:r>
            <a:endParaRPr lang="en-US" altLang="ja-JP" sz="1400">
              <a:solidFill>
                <a:srgbClr val="000000"/>
              </a:solidFill>
            </a:endParaRPr>
          </a:p>
          <a:p>
            <a:pPr algn="ctr"/>
            <a:r>
              <a:rPr lang="ja-JP" altLang="en-US" sz="1400">
                <a:solidFill>
                  <a:srgbClr val="000000"/>
                </a:solidFill>
              </a:rPr>
              <a:t>発注企業</a:t>
            </a:r>
          </a:p>
        </p:txBody>
      </p:sp>
      <p:cxnSp>
        <p:nvCxnSpPr>
          <p:cNvPr id="115717" name="直線矢印コネクタ 12"/>
          <p:cNvCxnSpPr>
            <a:cxnSpLocks noChangeShapeType="1"/>
            <a:stCxn id="115715" idx="3"/>
            <a:endCxn id="115721" idx="1"/>
          </p:cNvCxnSpPr>
          <p:nvPr/>
        </p:nvCxnSpPr>
        <p:spPr bwMode="auto">
          <a:xfrm>
            <a:off x="1624013" y="1631051"/>
            <a:ext cx="211683" cy="940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5718" name="直線矢印コネクタ 14"/>
          <p:cNvCxnSpPr>
            <a:cxnSpLocks noChangeShapeType="1"/>
            <a:stCxn id="115716" idx="3"/>
            <a:endCxn id="115723" idx="1"/>
          </p:cNvCxnSpPr>
          <p:nvPr/>
        </p:nvCxnSpPr>
        <p:spPr bwMode="auto">
          <a:xfrm>
            <a:off x="1635125" y="5068218"/>
            <a:ext cx="2289175" cy="14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5719" name="直線矢印コネクタ 16"/>
          <p:cNvCxnSpPr>
            <a:cxnSpLocks noChangeShapeType="1"/>
            <a:stCxn id="115713" idx="3"/>
            <a:endCxn id="115714" idx="1"/>
          </p:cNvCxnSpPr>
          <p:nvPr/>
        </p:nvCxnSpPr>
        <p:spPr bwMode="auto">
          <a:xfrm>
            <a:off x="5292725" y="1639664"/>
            <a:ext cx="25050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5720" name="フローチャート : 記憶データ 27"/>
          <p:cNvSpPr>
            <a:spLocks noChangeArrowheads="1"/>
          </p:cNvSpPr>
          <p:nvPr/>
        </p:nvSpPr>
        <p:spPr bwMode="auto">
          <a:xfrm>
            <a:off x="5724525" y="1265014"/>
            <a:ext cx="1655763" cy="887413"/>
          </a:xfrm>
          <a:prstGeom prst="flowChartOnlineStorage">
            <a:avLst/>
          </a:prstGeom>
          <a:solidFill>
            <a:schemeClr val="accent5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</a:rPr>
              <a:t>拡張</a:t>
            </a:r>
            <a:r>
              <a:rPr lang="ja-JP" altLang="en-US" sz="1400" dirty="0" smtClean="0">
                <a:solidFill>
                  <a:srgbClr val="000000"/>
                </a:solidFill>
              </a:rPr>
              <a:t>共通ＥＤＩ</a:t>
            </a:r>
            <a:endParaRPr lang="en-US" altLang="ja-JP" sz="1400" dirty="0" smtClean="0">
              <a:solidFill>
                <a:srgbClr val="000000"/>
              </a:solidFill>
            </a:endParaRPr>
          </a:p>
          <a:p>
            <a:pPr algn="ctr"/>
            <a:r>
              <a:rPr lang="ja-JP" altLang="en-US" sz="1400" dirty="0" smtClean="0">
                <a:solidFill>
                  <a:srgbClr val="000000"/>
                </a:solidFill>
              </a:rPr>
              <a:t>メッセージ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115721" name="フローチャート : 記憶データ 37"/>
          <p:cNvSpPr>
            <a:spLocks noChangeArrowheads="1"/>
          </p:cNvSpPr>
          <p:nvPr/>
        </p:nvSpPr>
        <p:spPr bwMode="auto">
          <a:xfrm>
            <a:off x="1835696" y="1196752"/>
            <a:ext cx="1388889" cy="887412"/>
          </a:xfrm>
          <a:prstGeom prst="flowChartOnlineStorage">
            <a:avLst/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altLang="ja-JP" sz="1400">
                <a:solidFill>
                  <a:srgbClr val="000000"/>
                </a:solidFill>
              </a:rPr>
              <a:t>EDI</a:t>
            </a:r>
            <a:r>
              <a:rPr lang="ja-JP" altLang="en-US" sz="1400">
                <a:solidFill>
                  <a:srgbClr val="000000"/>
                </a:solidFill>
              </a:rPr>
              <a:t>メッセージ</a:t>
            </a:r>
          </a:p>
        </p:txBody>
      </p:sp>
      <p:sp>
        <p:nvSpPr>
          <p:cNvPr id="115722" name="フローチャート : 記憶データ 38"/>
          <p:cNvSpPr>
            <a:spLocks noChangeArrowheads="1"/>
          </p:cNvSpPr>
          <p:nvPr/>
        </p:nvSpPr>
        <p:spPr bwMode="auto">
          <a:xfrm>
            <a:off x="1970088" y="4630068"/>
            <a:ext cx="1655762" cy="887412"/>
          </a:xfrm>
          <a:prstGeom prst="flowChartOnlineStorage">
            <a:avLst/>
          </a:prstGeom>
          <a:solidFill>
            <a:schemeClr val="accent5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</a:rPr>
              <a:t>拡張</a:t>
            </a:r>
            <a:r>
              <a:rPr lang="ja-JP" altLang="en-US" sz="1400" dirty="0" smtClean="0">
                <a:solidFill>
                  <a:srgbClr val="000000"/>
                </a:solidFill>
              </a:rPr>
              <a:t>共通ＥＤＩ</a:t>
            </a:r>
            <a:endParaRPr lang="en-US" altLang="ja-JP" sz="1400" dirty="0" smtClean="0">
              <a:solidFill>
                <a:srgbClr val="000000"/>
              </a:solidFill>
            </a:endParaRPr>
          </a:p>
          <a:p>
            <a:pPr algn="ctr"/>
            <a:r>
              <a:rPr lang="ja-JP" altLang="en-US" sz="1400" dirty="0" smtClean="0">
                <a:solidFill>
                  <a:srgbClr val="000000"/>
                </a:solidFill>
              </a:rPr>
              <a:t>メッセージ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115723" name="正方形/長方形 47"/>
          <p:cNvSpPr>
            <a:spLocks noChangeArrowheads="1"/>
          </p:cNvSpPr>
          <p:nvPr/>
        </p:nvSpPr>
        <p:spPr bwMode="auto">
          <a:xfrm>
            <a:off x="3924300" y="4720555"/>
            <a:ext cx="1368425" cy="723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</a:rPr>
              <a:t>拡張</a:t>
            </a:r>
            <a:r>
              <a:rPr lang="ja-JP" altLang="en-US" sz="1400" dirty="0" smtClean="0">
                <a:solidFill>
                  <a:srgbClr val="000000"/>
                </a:solidFill>
              </a:rPr>
              <a:t>共通ＥＤＩ</a:t>
            </a:r>
            <a:endParaRPr lang="en-US" altLang="ja-JP" sz="1400" dirty="0" smtClean="0">
              <a:solidFill>
                <a:srgbClr val="000000"/>
              </a:solidFill>
            </a:endParaRPr>
          </a:p>
          <a:p>
            <a:pPr algn="ctr"/>
            <a:r>
              <a:rPr lang="ja-JP" altLang="en-US" sz="1400" dirty="0" smtClean="0">
                <a:solidFill>
                  <a:srgbClr val="000000"/>
                </a:solidFill>
              </a:rPr>
              <a:t>プロバイダ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115724" name="角丸四角形 50"/>
          <p:cNvSpPr>
            <a:spLocks noChangeArrowheads="1"/>
          </p:cNvSpPr>
          <p:nvPr/>
        </p:nvSpPr>
        <p:spPr bwMode="auto">
          <a:xfrm>
            <a:off x="7807325" y="4749130"/>
            <a:ext cx="1085850" cy="6556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>
                <a:solidFill>
                  <a:srgbClr val="000000"/>
                </a:solidFill>
              </a:rPr>
              <a:t>中小</a:t>
            </a:r>
            <a:endParaRPr lang="en-US" altLang="ja-JP" sz="1400">
              <a:solidFill>
                <a:srgbClr val="000000"/>
              </a:solidFill>
            </a:endParaRPr>
          </a:p>
          <a:p>
            <a:pPr algn="ctr"/>
            <a:r>
              <a:rPr lang="ja-JP" altLang="en-US" sz="1400">
                <a:solidFill>
                  <a:srgbClr val="000000"/>
                </a:solidFill>
              </a:rPr>
              <a:t>受注企業</a:t>
            </a:r>
          </a:p>
        </p:txBody>
      </p:sp>
      <p:cxnSp>
        <p:nvCxnSpPr>
          <p:cNvPr id="115725" name="直線矢印コネクタ 51"/>
          <p:cNvCxnSpPr>
            <a:cxnSpLocks noChangeShapeType="1"/>
            <a:stCxn id="115723" idx="3"/>
            <a:endCxn id="115724" idx="1"/>
          </p:cNvCxnSpPr>
          <p:nvPr/>
        </p:nvCxnSpPr>
        <p:spPr bwMode="auto">
          <a:xfrm flipV="1">
            <a:off x="5292725" y="5077743"/>
            <a:ext cx="2514600" cy="47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5726" name="フローチャート : 記憶データ 52"/>
          <p:cNvSpPr>
            <a:spLocks noChangeArrowheads="1"/>
          </p:cNvSpPr>
          <p:nvPr/>
        </p:nvSpPr>
        <p:spPr bwMode="auto">
          <a:xfrm>
            <a:off x="5735638" y="4701505"/>
            <a:ext cx="1655762" cy="887413"/>
          </a:xfrm>
          <a:prstGeom prst="flowChartOnlineStorage">
            <a:avLst/>
          </a:prstGeom>
          <a:solidFill>
            <a:schemeClr val="accent5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 dirty="0" smtClean="0">
                <a:solidFill>
                  <a:srgbClr val="000000"/>
                </a:solidFill>
              </a:rPr>
              <a:t>拡張共通ＥＤＩ</a:t>
            </a:r>
            <a:endParaRPr lang="en-US" altLang="ja-JP" sz="1400" dirty="0" smtClean="0">
              <a:solidFill>
                <a:srgbClr val="000000"/>
              </a:solidFill>
            </a:endParaRPr>
          </a:p>
          <a:p>
            <a:pPr algn="ctr"/>
            <a:r>
              <a:rPr lang="ja-JP" altLang="en-US" sz="1400" dirty="0" smtClean="0">
                <a:solidFill>
                  <a:srgbClr val="000000"/>
                </a:solidFill>
              </a:rPr>
              <a:t>メッセージ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  <p:cxnSp>
        <p:nvCxnSpPr>
          <p:cNvPr id="115727" name="直線矢印コネクタ 48"/>
          <p:cNvCxnSpPr>
            <a:cxnSpLocks noChangeShapeType="1"/>
            <a:stCxn id="115713" idx="2"/>
            <a:endCxn id="115723" idx="0"/>
          </p:cNvCxnSpPr>
          <p:nvPr/>
        </p:nvCxnSpPr>
        <p:spPr bwMode="auto">
          <a:xfrm>
            <a:off x="4608513" y="2001614"/>
            <a:ext cx="0" cy="2718941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15728" name="フローチャート : 記憶データ 58"/>
          <p:cNvSpPr>
            <a:spLocks noChangeArrowheads="1"/>
          </p:cNvSpPr>
          <p:nvPr/>
        </p:nvSpPr>
        <p:spPr bwMode="auto">
          <a:xfrm>
            <a:off x="3779838" y="2996530"/>
            <a:ext cx="1728787" cy="887413"/>
          </a:xfrm>
          <a:prstGeom prst="flowChartOnlineStorage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</a:rPr>
              <a:t>拡張</a:t>
            </a:r>
            <a:r>
              <a:rPr lang="ja-JP" altLang="en-US" sz="1400" dirty="0" smtClean="0">
                <a:solidFill>
                  <a:srgbClr val="000000"/>
                </a:solidFill>
              </a:rPr>
              <a:t>共通ＥＤＩ</a:t>
            </a:r>
            <a:endParaRPr lang="en-US" altLang="ja-JP" sz="1400" dirty="0" smtClean="0">
              <a:solidFill>
                <a:srgbClr val="000000"/>
              </a:solidFill>
            </a:endParaRPr>
          </a:p>
          <a:p>
            <a:pPr algn="ctr"/>
            <a:r>
              <a:rPr lang="ja-JP" altLang="en-US" sz="1400" dirty="0" smtClean="0">
                <a:solidFill>
                  <a:srgbClr val="000000"/>
                </a:solidFill>
              </a:rPr>
              <a:t>メッセージ</a:t>
            </a:r>
            <a:endParaRPr lang="en-US" altLang="ja-JP" sz="1400" dirty="0">
              <a:solidFill>
                <a:srgbClr val="000000"/>
              </a:solidFill>
            </a:endParaRPr>
          </a:p>
          <a:p>
            <a:pPr algn="ctr"/>
            <a:r>
              <a:rPr lang="ja-JP" altLang="en-US" sz="1400" dirty="0">
                <a:solidFill>
                  <a:srgbClr val="000000"/>
                </a:solidFill>
              </a:rPr>
              <a:t>（</a:t>
            </a:r>
            <a:r>
              <a:rPr lang="en-US" altLang="ja-JP" sz="1400" dirty="0">
                <a:solidFill>
                  <a:srgbClr val="000000"/>
                </a:solidFill>
              </a:rPr>
              <a:t>XML</a:t>
            </a:r>
            <a:r>
              <a:rPr lang="ja-JP" altLang="en-US" sz="1400" dirty="0">
                <a:solidFill>
                  <a:srgbClr val="000000"/>
                </a:solidFill>
              </a:rPr>
              <a:t>フォーマット）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115729" name="線吹き出し 1 (枠付き) 49"/>
          <p:cNvSpPr>
            <a:spLocks/>
          </p:cNvSpPr>
          <p:nvPr/>
        </p:nvSpPr>
        <p:spPr bwMode="auto">
          <a:xfrm>
            <a:off x="395536" y="2276872"/>
            <a:ext cx="2036763" cy="1151731"/>
          </a:xfrm>
          <a:prstGeom prst="borderCallout1">
            <a:avLst>
              <a:gd name="adj1" fmla="val 25954"/>
              <a:gd name="adj2" fmla="val 106153"/>
              <a:gd name="adj3" fmla="val -32528"/>
              <a:gd name="adj4" fmla="val 119736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r>
              <a:rPr lang="ja-JP" altLang="en-US" sz="1400" dirty="0">
                <a:solidFill>
                  <a:srgbClr val="000000"/>
                </a:solidFill>
              </a:rPr>
              <a:t>・業界標準</a:t>
            </a:r>
            <a:r>
              <a:rPr lang="en-US" altLang="ja-JP" sz="1400" dirty="0" smtClean="0">
                <a:solidFill>
                  <a:srgbClr val="000000"/>
                </a:solidFill>
              </a:rPr>
              <a:t>EDI</a:t>
            </a:r>
            <a:r>
              <a:rPr lang="ja-JP" altLang="en-US" sz="1400" dirty="0" smtClean="0">
                <a:solidFill>
                  <a:srgbClr val="000000"/>
                </a:solidFill>
              </a:rPr>
              <a:t>フォーマット</a:t>
            </a:r>
            <a:endParaRPr lang="en-US" altLang="ja-JP" sz="1400" dirty="0">
              <a:solidFill>
                <a:srgbClr val="000000"/>
              </a:solidFill>
            </a:endParaRPr>
          </a:p>
          <a:p>
            <a:r>
              <a:rPr lang="ja-JP" altLang="en-US" sz="1400" dirty="0" smtClean="0">
                <a:solidFill>
                  <a:srgbClr val="000000"/>
                </a:solidFill>
              </a:rPr>
              <a:t>・</a:t>
            </a:r>
            <a:r>
              <a:rPr lang="ja-JP" altLang="en-US" sz="1400" dirty="0">
                <a:solidFill>
                  <a:srgbClr val="000000"/>
                </a:solidFill>
              </a:rPr>
              <a:t>企業</a:t>
            </a:r>
            <a:r>
              <a:rPr lang="ja-JP" altLang="en-US" sz="1400" dirty="0" smtClean="0">
                <a:solidFill>
                  <a:srgbClr val="000000"/>
                </a:solidFill>
              </a:rPr>
              <a:t>固有フォーマット</a:t>
            </a:r>
            <a:endParaRPr lang="en-US" altLang="ja-JP" sz="1400" dirty="0">
              <a:solidFill>
                <a:srgbClr val="000000"/>
              </a:solidFill>
            </a:endParaRPr>
          </a:p>
          <a:p>
            <a:r>
              <a:rPr lang="ja-JP" altLang="en-US" sz="1400" dirty="0">
                <a:solidFill>
                  <a:srgbClr val="000000"/>
                </a:solidFill>
              </a:rPr>
              <a:t>（</a:t>
            </a:r>
            <a:r>
              <a:rPr lang="en-US" altLang="ja-JP" sz="1400" dirty="0">
                <a:solidFill>
                  <a:srgbClr val="000000"/>
                </a:solidFill>
              </a:rPr>
              <a:t>XML</a:t>
            </a:r>
            <a:r>
              <a:rPr lang="ja-JP" altLang="en-US" sz="1400" dirty="0">
                <a:solidFill>
                  <a:srgbClr val="000000"/>
                </a:solidFill>
              </a:rPr>
              <a:t>フォーマット）</a:t>
            </a:r>
            <a:endParaRPr lang="en-US" altLang="ja-JP" sz="1400" dirty="0">
              <a:solidFill>
                <a:srgbClr val="000000"/>
              </a:solidFill>
            </a:endParaRPr>
          </a:p>
          <a:p>
            <a:r>
              <a:rPr lang="ja-JP" altLang="en-US" sz="1400" dirty="0">
                <a:solidFill>
                  <a:srgbClr val="000000"/>
                </a:solidFill>
              </a:rPr>
              <a:t>（</a:t>
            </a:r>
            <a:r>
              <a:rPr lang="en-US" altLang="ja-JP" sz="1400" dirty="0">
                <a:solidFill>
                  <a:srgbClr val="000000"/>
                </a:solidFill>
              </a:rPr>
              <a:t>CII</a:t>
            </a:r>
            <a:r>
              <a:rPr lang="ja-JP" altLang="en-US" sz="1400" dirty="0">
                <a:solidFill>
                  <a:srgbClr val="000000"/>
                </a:solidFill>
              </a:rPr>
              <a:t>フォーマット</a:t>
            </a:r>
            <a:r>
              <a:rPr lang="ja-JP" altLang="en-US" sz="1400" dirty="0" smtClean="0">
                <a:solidFill>
                  <a:srgbClr val="000000"/>
                </a:solidFill>
              </a:rPr>
              <a:t>）</a:t>
            </a:r>
            <a:endParaRPr lang="en-US" altLang="ja-JP" sz="1400" dirty="0">
              <a:solidFill>
                <a:srgbClr val="000000"/>
              </a:solidFill>
            </a:endParaRPr>
          </a:p>
          <a:p>
            <a:r>
              <a:rPr lang="ja-JP" altLang="en-US" sz="1400" dirty="0">
                <a:solidFill>
                  <a:srgbClr val="000000"/>
                </a:solidFill>
              </a:rPr>
              <a:t>（</a:t>
            </a:r>
            <a:r>
              <a:rPr lang="en-US" altLang="ja-JP" sz="1400" dirty="0">
                <a:solidFill>
                  <a:srgbClr val="000000"/>
                </a:solidFill>
              </a:rPr>
              <a:t>CSV</a:t>
            </a:r>
            <a:r>
              <a:rPr lang="ja-JP" altLang="en-US" sz="1400" dirty="0">
                <a:solidFill>
                  <a:srgbClr val="000000"/>
                </a:solidFill>
              </a:rPr>
              <a:t>フォーマット）</a:t>
            </a:r>
          </a:p>
        </p:txBody>
      </p:sp>
      <p:sp>
        <p:nvSpPr>
          <p:cNvPr id="115730" name="角丸四角形 235530"/>
          <p:cNvSpPr>
            <a:spLocks noChangeArrowheads="1"/>
          </p:cNvSpPr>
          <p:nvPr/>
        </p:nvSpPr>
        <p:spPr bwMode="auto">
          <a:xfrm>
            <a:off x="4787900" y="1844452"/>
            <a:ext cx="720725" cy="431800"/>
          </a:xfrm>
          <a:prstGeom prst="roundRect">
            <a:avLst>
              <a:gd name="adj" fmla="val 47338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/>
          <a:lstStyle/>
          <a:p>
            <a:pPr algn="ctr"/>
            <a:r>
              <a:rPr lang="ja-JP" altLang="en-US" sz="1400" b="1">
                <a:solidFill>
                  <a:schemeClr val="bg1"/>
                </a:solidFill>
              </a:rPr>
              <a:t>変換</a:t>
            </a:r>
          </a:p>
        </p:txBody>
      </p:sp>
      <p:sp>
        <p:nvSpPr>
          <p:cNvPr id="115731" name="角丸四角形 75"/>
          <p:cNvSpPr>
            <a:spLocks noChangeArrowheads="1"/>
          </p:cNvSpPr>
          <p:nvPr/>
        </p:nvSpPr>
        <p:spPr bwMode="auto">
          <a:xfrm>
            <a:off x="4787900" y="5300786"/>
            <a:ext cx="720725" cy="431800"/>
          </a:xfrm>
          <a:prstGeom prst="roundRect">
            <a:avLst>
              <a:gd name="adj" fmla="val 47338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/>
          <a:lstStyle/>
          <a:p>
            <a:pPr algn="ctr"/>
            <a:r>
              <a:rPr lang="ja-JP" altLang="en-US" sz="1400" b="1">
                <a:solidFill>
                  <a:schemeClr val="bg1"/>
                </a:solidFill>
              </a:rPr>
              <a:t>変換</a:t>
            </a:r>
          </a:p>
        </p:txBody>
      </p:sp>
      <p:sp>
        <p:nvSpPr>
          <p:cNvPr id="23" name="角丸四角形 235530"/>
          <p:cNvSpPr>
            <a:spLocks noChangeArrowheads="1"/>
          </p:cNvSpPr>
          <p:nvPr/>
        </p:nvSpPr>
        <p:spPr bwMode="auto">
          <a:xfrm>
            <a:off x="3614738" y="5301580"/>
            <a:ext cx="720725" cy="431800"/>
          </a:xfrm>
          <a:prstGeom prst="roundRect">
            <a:avLst>
              <a:gd name="adj" fmla="val 47338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/>
          <a:lstStyle/>
          <a:p>
            <a:pPr algn="ctr"/>
            <a:r>
              <a:rPr lang="ja-JP" altLang="en-US" sz="1400" b="1">
                <a:solidFill>
                  <a:schemeClr val="bg1"/>
                </a:solidFill>
              </a:rPr>
              <a:t>変換</a:t>
            </a:r>
          </a:p>
        </p:txBody>
      </p:sp>
      <p:sp>
        <p:nvSpPr>
          <p:cNvPr id="5" name="角丸四角形吹き出し 4"/>
          <p:cNvSpPr/>
          <p:nvPr/>
        </p:nvSpPr>
        <p:spPr>
          <a:xfrm>
            <a:off x="5735638" y="2996530"/>
            <a:ext cx="2796802" cy="1044377"/>
          </a:xfrm>
          <a:prstGeom prst="wedgeRoundRectCallout">
            <a:avLst>
              <a:gd name="adj1" fmla="val -69251"/>
              <a:gd name="adj2" fmla="val 176104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多様な発注企業の取引情報フォームを共通の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CSV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フォームに変換して</a:t>
            </a:r>
            <a:r>
              <a:rPr lang="ja-JP" altLang="en-US" sz="1400" dirty="0">
                <a:solidFill>
                  <a:schemeClr val="tx1"/>
                </a:solidFill>
              </a:rPr>
              <a:t>一元化して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受信できる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7" name="角丸四角形吹き出し 26"/>
          <p:cNvSpPr/>
          <p:nvPr/>
        </p:nvSpPr>
        <p:spPr>
          <a:xfrm>
            <a:off x="5724128" y="2853060"/>
            <a:ext cx="2808312" cy="1368152"/>
          </a:xfrm>
          <a:prstGeom prst="wedgeRoundRectCallout">
            <a:avLst>
              <a:gd name="adj1" fmla="val -63495"/>
              <a:gd name="adj2" fmla="val -101435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多様な発注企業の取引情報</a:t>
            </a:r>
            <a:r>
              <a:rPr lang="ja-JP" altLang="en-US" sz="1400" dirty="0">
                <a:solidFill>
                  <a:schemeClr val="tx1"/>
                </a:solidFill>
              </a:rPr>
              <a:t>フォーマット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を、拡張共通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EDI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メッセージフォーマットに変換し、更に受注企業の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CSV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フォーマットに再変換して</a:t>
            </a:r>
            <a:r>
              <a:rPr kumimoji="1" lang="ja-JP" altLang="en-US" sz="1400" b="1" dirty="0" smtClean="0">
                <a:solidFill>
                  <a:srgbClr val="FF0000"/>
                </a:solidFill>
              </a:rPr>
              <a:t>「シングルインターフェース」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で受信できるサービスを提供。</a:t>
            </a:r>
            <a:endParaRPr kumimoji="1" lang="en-US" altLang="ja-JP" sz="14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35530"/>
          <p:cNvSpPr>
            <a:spLocks noChangeArrowheads="1"/>
          </p:cNvSpPr>
          <p:nvPr/>
        </p:nvSpPr>
        <p:spPr bwMode="auto">
          <a:xfrm>
            <a:off x="3491235" y="1869863"/>
            <a:ext cx="720725" cy="431800"/>
          </a:xfrm>
          <a:prstGeom prst="roundRect">
            <a:avLst>
              <a:gd name="adj" fmla="val 47338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/>
          <a:lstStyle/>
          <a:p>
            <a:pPr algn="ctr"/>
            <a:r>
              <a:rPr lang="ja-JP" altLang="en-US" sz="1400" b="1">
                <a:solidFill>
                  <a:schemeClr val="bg1"/>
                </a:solidFill>
              </a:rPr>
              <a:t>変換</a:t>
            </a:r>
          </a:p>
        </p:txBody>
      </p:sp>
      <p:cxnSp>
        <p:nvCxnSpPr>
          <p:cNvPr id="28" name="直線コネクタ 27"/>
          <p:cNvCxnSpPr/>
          <p:nvPr/>
        </p:nvCxnSpPr>
        <p:spPr>
          <a:xfrm>
            <a:off x="0" y="908720"/>
            <a:ext cx="9144000" cy="7200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B2896-C6E0-495D-9740-C5B9E351E3CC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3528" y="6186790"/>
            <a:ext cx="798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注：拡張共通ＥＤＩメッセージは国連</a:t>
            </a:r>
            <a:r>
              <a:rPr kumimoji="1" lang="en-US" altLang="ja-JP" sz="1600" dirty="0" smtClean="0"/>
              <a:t>/CEFACT</a:t>
            </a:r>
            <a:r>
              <a:rPr kumimoji="1" lang="ja-JP" altLang="en-US" sz="1600" dirty="0" smtClean="0"/>
              <a:t>国際標準に完全準拠</a:t>
            </a:r>
            <a:endParaRPr kumimoji="1" lang="en-US" altLang="ja-JP" sz="1600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>
            <a:stCxn id="115721" idx="3"/>
            <a:endCxn id="10" idx="1"/>
          </p:cNvCxnSpPr>
          <p:nvPr/>
        </p:nvCxnSpPr>
        <p:spPr>
          <a:xfrm flipV="1">
            <a:off x="2993104" y="1627758"/>
            <a:ext cx="354760" cy="12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線吹き出し 1 (枠付き) 49"/>
          <p:cNvSpPr>
            <a:spLocks/>
          </p:cNvSpPr>
          <p:nvPr/>
        </p:nvSpPr>
        <p:spPr bwMode="auto">
          <a:xfrm>
            <a:off x="442216" y="5697066"/>
            <a:ext cx="2036763" cy="468238"/>
          </a:xfrm>
          <a:prstGeom prst="borderCallout1">
            <a:avLst>
              <a:gd name="adj1" fmla="val 25954"/>
              <a:gd name="adj2" fmla="val 106153"/>
              <a:gd name="adj3" fmla="val -56150"/>
              <a:gd name="adj4" fmla="val 126628"/>
            </a:avLst>
          </a:prstGeom>
          <a:solidFill>
            <a:schemeClr val="accent5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r>
              <a:rPr lang="ja-JP" altLang="en-US" sz="1400" dirty="0" smtClean="0">
                <a:solidFill>
                  <a:srgbClr val="000000"/>
                </a:solidFill>
              </a:rPr>
              <a:t>発注企業固有フォーマット</a:t>
            </a:r>
            <a:endParaRPr lang="en-US" altLang="ja-JP" sz="1400" dirty="0">
              <a:solidFill>
                <a:srgbClr val="000000"/>
              </a:solidFill>
            </a:endParaRPr>
          </a:p>
          <a:p>
            <a:r>
              <a:rPr lang="ja-JP" altLang="en-US" sz="1400" dirty="0">
                <a:solidFill>
                  <a:srgbClr val="000000"/>
                </a:solidFill>
              </a:rPr>
              <a:t>（</a:t>
            </a:r>
            <a:r>
              <a:rPr lang="en-US" altLang="ja-JP" sz="1400" dirty="0">
                <a:solidFill>
                  <a:srgbClr val="000000"/>
                </a:solidFill>
              </a:rPr>
              <a:t>CSV</a:t>
            </a:r>
            <a:r>
              <a:rPr lang="ja-JP" altLang="en-US" sz="1400" dirty="0">
                <a:solidFill>
                  <a:srgbClr val="000000"/>
                </a:solidFill>
              </a:rPr>
              <a:t>フォーマット）</a:t>
            </a:r>
          </a:p>
        </p:txBody>
      </p:sp>
      <p:sp>
        <p:nvSpPr>
          <p:cNvPr id="37" name="線吹き出し 1 (枠付き) 49"/>
          <p:cNvSpPr>
            <a:spLocks/>
          </p:cNvSpPr>
          <p:nvPr/>
        </p:nvSpPr>
        <p:spPr bwMode="auto">
          <a:xfrm>
            <a:off x="6999733" y="5762419"/>
            <a:ext cx="2036763" cy="449632"/>
          </a:xfrm>
          <a:prstGeom prst="borderCallout1">
            <a:avLst>
              <a:gd name="adj1" fmla="val 13352"/>
              <a:gd name="adj2" fmla="val -7865"/>
              <a:gd name="adj3" fmla="val -63791"/>
              <a:gd name="adj4" fmla="val -23500"/>
            </a:avLst>
          </a:prstGeom>
          <a:solidFill>
            <a:schemeClr val="accent5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r>
              <a:rPr lang="ja-JP" altLang="en-US" sz="1400" dirty="0">
                <a:solidFill>
                  <a:srgbClr val="000000"/>
                </a:solidFill>
              </a:rPr>
              <a:t>受注</a:t>
            </a:r>
            <a:r>
              <a:rPr lang="ja-JP" altLang="en-US" sz="1400" dirty="0" smtClean="0">
                <a:solidFill>
                  <a:srgbClr val="000000"/>
                </a:solidFill>
              </a:rPr>
              <a:t>企業固有フォーマット</a:t>
            </a:r>
            <a:endParaRPr lang="en-US" altLang="ja-JP" sz="1400" dirty="0">
              <a:solidFill>
                <a:srgbClr val="000000"/>
              </a:solidFill>
            </a:endParaRPr>
          </a:p>
          <a:p>
            <a:r>
              <a:rPr lang="ja-JP" altLang="en-US" sz="1400" dirty="0">
                <a:solidFill>
                  <a:srgbClr val="000000"/>
                </a:solidFill>
              </a:rPr>
              <a:t>（</a:t>
            </a:r>
            <a:r>
              <a:rPr lang="en-US" altLang="ja-JP" sz="1400" dirty="0">
                <a:solidFill>
                  <a:srgbClr val="000000"/>
                </a:solidFill>
              </a:rPr>
              <a:t>CSV</a:t>
            </a:r>
            <a:r>
              <a:rPr lang="ja-JP" altLang="en-US" sz="1400" dirty="0">
                <a:solidFill>
                  <a:srgbClr val="000000"/>
                </a:solidFill>
              </a:rPr>
              <a:t>フォーマット）</a:t>
            </a:r>
          </a:p>
        </p:txBody>
      </p:sp>
      <p:sp>
        <p:nvSpPr>
          <p:cNvPr id="38" name="線吹き出し 1 (枠付き) 49"/>
          <p:cNvSpPr>
            <a:spLocks/>
          </p:cNvSpPr>
          <p:nvPr/>
        </p:nvSpPr>
        <p:spPr bwMode="auto">
          <a:xfrm>
            <a:off x="7020272" y="2276872"/>
            <a:ext cx="2036763" cy="432048"/>
          </a:xfrm>
          <a:prstGeom prst="borderCallout1">
            <a:avLst>
              <a:gd name="adj1" fmla="val 13352"/>
              <a:gd name="adj2" fmla="val -7865"/>
              <a:gd name="adj3" fmla="val -40932"/>
              <a:gd name="adj4" fmla="val -25638"/>
            </a:avLst>
          </a:prstGeom>
          <a:solidFill>
            <a:schemeClr val="accent5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r>
              <a:rPr lang="ja-JP" altLang="en-US" sz="1400" dirty="0">
                <a:solidFill>
                  <a:srgbClr val="000000"/>
                </a:solidFill>
              </a:rPr>
              <a:t>受注</a:t>
            </a:r>
            <a:r>
              <a:rPr lang="ja-JP" altLang="en-US" sz="1400" dirty="0" smtClean="0">
                <a:solidFill>
                  <a:srgbClr val="000000"/>
                </a:solidFill>
              </a:rPr>
              <a:t>企業固有フォーマット</a:t>
            </a:r>
            <a:endParaRPr lang="en-US" altLang="ja-JP" sz="1400" dirty="0">
              <a:solidFill>
                <a:srgbClr val="000000"/>
              </a:solidFill>
            </a:endParaRPr>
          </a:p>
          <a:p>
            <a:r>
              <a:rPr lang="ja-JP" altLang="en-US" sz="1400" dirty="0">
                <a:solidFill>
                  <a:srgbClr val="000000"/>
                </a:solidFill>
              </a:rPr>
              <a:t>（</a:t>
            </a:r>
            <a:r>
              <a:rPr lang="en-US" altLang="ja-JP" sz="1400" dirty="0">
                <a:solidFill>
                  <a:srgbClr val="000000"/>
                </a:solidFill>
              </a:rPr>
              <a:t>CSV</a:t>
            </a:r>
            <a:r>
              <a:rPr lang="ja-JP" altLang="en-US" sz="1400" dirty="0">
                <a:solidFill>
                  <a:srgbClr val="000000"/>
                </a:solidFill>
              </a:rPr>
              <a:t>フォーマット）</a:t>
            </a:r>
          </a:p>
        </p:txBody>
      </p:sp>
      <p:sp>
        <p:nvSpPr>
          <p:cNvPr id="39" name="AutoShape 4"/>
          <p:cNvSpPr>
            <a:spLocks noChangeArrowheads="1"/>
          </p:cNvSpPr>
          <p:nvPr/>
        </p:nvSpPr>
        <p:spPr bwMode="auto">
          <a:xfrm>
            <a:off x="2627784" y="3140968"/>
            <a:ext cx="1010446" cy="523420"/>
          </a:xfrm>
          <a:prstGeom prst="flowChartMagneticDisk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400" b="1" dirty="0"/>
              <a:t>共通辞書</a:t>
            </a:r>
          </a:p>
        </p:txBody>
      </p:sp>
      <p:sp>
        <p:nvSpPr>
          <p:cNvPr id="40" name="AutoShape 6"/>
          <p:cNvSpPr>
            <a:spLocks noChangeArrowheads="1"/>
          </p:cNvSpPr>
          <p:nvPr/>
        </p:nvSpPr>
        <p:spPr bwMode="auto">
          <a:xfrm>
            <a:off x="1253571" y="3861048"/>
            <a:ext cx="1446221" cy="511912"/>
          </a:xfrm>
          <a:prstGeom prst="wedgeRoundRectCallout">
            <a:avLst>
              <a:gd name="adj1" fmla="val 51128"/>
              <a:gd name="adj2" fmla="val -114707"/>
              <a:gd name="adj3" fmla="val 16667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400" dirty="0"/>
              <a:t>国際</a:t>
            </a:r>
            <a:r>
              <a:rPr lang="ja-JP" altLang="en-US" sz="1400" dirty="0" smtClean="0"/>
              <a:t>標準</a:t>
            </a:r>
            <a:endParaRPr lang="en-US" altLang="ja-JP" sz="1400" dirty="0" smtClean="0"/>
          </a:p>
          <a:p>
            <a:pPr algn="ctr" eaLnBrk="1" hangingPunct="1"/>
            <a:r>
              <a:rPr lang="ja-JP" altLang="en-US" sz="1400" dirty="0" smtClean="0"/>
              <a:t>国連</a:t>
            </a:r>
            <a:r>
              <a:rPr lang="en-US" altLang="ja-JP" sz="1400" dirty="0" smtClean="0"/>
              <a:t>CEFACT</a:t>
            </a:r>
            <a:endParaRPr lang="ja-JP" altLang="en-US" sz="1400" dirty="0"/>
          </a:p>
        </p:txBody>
      </p:sp>
      <p:cxnSp>
        <p:nvCxnSpPr>
          <p:cNvPr id="13" name="直線矢印コネクタ 12"/>
          <p:cNvCxnSpPr>
            <a:stCxn id="39" idx="1"/>
            <a:endCxn id="22" idx="2"/>
          </p:cNvCxnSpPr>
          <p:nvPr/>
        </p:nvCxnSpPr>
        <p:spPr>
          <a:xfrm flipV="1">
            <a:off x="3133007" y="2301663"/>
            <a:ext cx="718591" cy="8393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stCxn id="39" idx="1"/>
          </p:cNvCxnSpPr>
          <p:nvPr/>
        </p:nvCxnSpPr>
        <p:spPr>
          <a:xfrm flipV="1">
            <a:off x="3133007" y="2276872"/>
            <a:ext cx="1654893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39" idx="3"/>
          </p:cNvCxnSpPr>
          <p:nvPr/>
        </p:nvCxnSpPr>
        <p:spPr>
          <a:xfrm>
            <a:off x="3133007" y="3664388"/>
            <a:ext cx="646831" cy="1636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39" idx="3"/>
          </p:cNvCxnSpPr>
          <p:nvPr/>
        </p:nvCxnSpPr>
        <p:spPr>
          <a:xfrm>
            <a:off x="3133007" y="3664388"/>
            <a:ext cx="1799033" cy="1637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95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ビジネス連携</a:t>
            </a:r>
            <a:r>
              <a:rPr kumimoji="1" lang="ja-JP" altLang="en-US" dirty="0" smtClean="0"/>
              <a:t>プラットフォームのタイプ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614696" y="5130155"/>
            <a:ext cx="2109431" cy="442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共通</a:t>
            </a:r>
            <a:r>
              <a:rPr kumimoji="1" lang="en-US" altLang="ja-JP" dirty="0" smtClean="0"/>
              <a:t>EDI</a:t>
            </a:r>
            <a:r>
              <a:rPr kumimoji="1" lang="ja-JP" altLang="en-US" dirty="0" smtClean="0"/>
              <a:t>プロバイダ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611560" y="4812143"/>
            <a:ext cx="2664296" cy="80413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ユーザー企業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97604" y="5156283"/>
            <a:ext cx="1326124" cy="381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業務アプリ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411760" y="5162054"/>
            <a:ext cx="663062" cy="381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I/F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0" name="直線コネクタ 9"/>
          <p:cNvCxnSpPr>
            <a:stCxn id="8" idx="3"/>
            <a:endCxn id="5" idx="1"/>
          </p:cNvCxnSpPr>
          <p:nvPr/>
        </p:nvCxnSpPr>
        <p:spPr>
          <a:xfrm flipV="1">
            <a:off x="3074822" y="5351292"/>
            <a:ext cx="539874" cy="1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>
            <a:stCxn id="7" idx="3"/>
            <a:endCxn id="8" idx="1"/>
          </p:cNvCxnSpPr>
          <p:nvPr/>
        </p:nvCxnSpPr>
        <p:spPr>
          <a:xfrm>
            <a:off x="2123728" y="5347265"/>
            <a:ext cx="288032" cy="57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角丸四角形 15"/>
          <p:cNvSpPr/>
          <p:nvPr/>
        </p:nvSpPr>
        <p:spPr>
          <a:xfrm>
            <a:off x="6084168" y="4827133"/>
            <a:ext cx="2664296" cy="80413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ユーザー企業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205217" y="5159225"/>
            <a:ext cx="1326124" cy="381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業務アプリ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270585" y="5159225"/>
            <a:ext cx="663062" cy="381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I/F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9" name="直線コネクタ 18"/>
          <p:cNvCxnSpPr>
            <a:stCxn id="17" idx="1"/>
            <a:endCxn id="18" idx="3"/>
          </p:cNvCxnSpPr>
          <p:nvPr/>
        </p:nvCxnSpPr>
        <p:spPr>
          <a:xfrm flipH="1">
            <a:off x="6933647" y="5350207"/>
            <a:ext cx="2715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5" idx="3"/>
            <a:endCxn id="18" idx="1"/>
          </p:cNvCxnSpPr>
          <p:nvPr/>
        </p:nvCxnSpPr>
        <p:spPr>
          <a:xfrm flipV="1">
            <a:off x="5724127" y="5350207"/>
            <a:ext cx="546458" cy="1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3614697" y="3515999"/>
            <a:ext cx="2109431" cy="14701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dirty="0" smtClean="0"/>
              <a:t>共有クラウド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3917719" y="3804031"/>
            <a:ext cx="1494154" cy="4994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共有データ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614696" y="2018820"/>
            <a:ext cx="2109431" cy="442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共通</a:t>
            </a:r>
            <a:r>
              <a:rPr lang="en-US" altLang="ja-JP" dirty="0" smtClean="0"/>
              <a:t>EDI</a:t>
            </a:r>
            <a:r>
              <a:rPr kumimoji="1" lang="ja-JP" altLang="en-US" dirty="0" smtClean="0"/>
              <a:t>プロバイダ</a:t>
            </a:r>
            <a:endParaRPr kumimoji="1" lang="ja-JP" altLang="en-US" dirty="0"/>
          </a:p>
        </p:txBody>
      </p:sp>
      <p:sp>
        <p:nvSpPr>
          <p:cNvPr id="41" name="角丸四角形 40"/>
          <p:cNvSpPr/>
          <p:nvPr/>
        </p:nvSpPr>
        <p:spPr>
          <a:xfrm>
            <a:off x="611560" y="1700808"/>
            <a:ext cx="2664296" cy="80413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ユーザー企業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97604" y="2044948"/>
            <a:ext cx="1326124" cy="381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業務アプリ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411760" y="2050719"/>
            <a:ext cx="663062" cy="381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I/F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4" name="直線コネクタ 43"/>
          <p:cNvCxnSpPr>
            <a:stCxn id="43" idx="3"/>
            <a:endCxn id="40" idx="1"/>
          </p:cNvCxnSpPr>
          <p:nvPr/>
        </p:nvCxnSpPr>
        <p:spPr>
          <a:xfrm flipV="1">
            <a:off x="3074822" y="2239957"/>
            <a:ext cx="539874" cy="1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stCxn id="42" idx="3"/>
            <a:endCxn id="43" idx="1"/>
          </p:cNvCxnSpPr>
          <p:nvPr/>
        </p:nvCxnSpPr>
        <p:spPr>
          <a:xfrm>
            <a:off x="2123728" y="2235930"/>
            <a:ext cx="288032" cy="57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角丸四角形 45"/>
          <p:cNvSpPr/>
          <p:nvPr/>
        </p:nvSpPr>
        <p:spPr>
          <a:xfrm>
            <a:off x="6084168" y="1715798"/>
            <a:ext cx="2664296" cy="80413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ユーザー企業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7205217" y="2047890"/>
            <a:ext cx="1326124" cy="381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業務アプリ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6270585" y="2047890"/>
            <a:ext cx="663062" cy="381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I/F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9" name="直線コネクタ 48"/>
          <p:cNvCxnSpPr>
            <a:stCxn id="47" idx="1"/>
            <a:endCxn id="48" idx="3"/>
          </p:cNvCxnSpPr>
          <p:nvPr/>
        </p:nvCxnSpPr>
        <p:spPr>
          <a:xfrm flipH="1">
            <a:off x="6933647" y="2238872"/>
            <a:ext cx="2715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stCxn id="40" idx="3"/>
            <a:endCxn id="48" idx="1"/>
          </p:cNvCxnSpPr>
          <p:nvPr/>
        </p:nvCxnSpPr>
        <p:spPr>
          <a:xfrm flipV="1">
            <a:off x="5724127" y="2238872"/>
            <a:ext cx="546458" cy="10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>
            <a:stCxn id="29" idx="2"/>
            <a:endCxn id="75" idx="0"/>
          </p:cNvCxnSpPr>
          <p:nvPr/>
        </p:nvCxnSpPr>
        <p:spPr>
          <a:xfrm>
            <a:off x="4664796" y="4303522"/>
            <a:ext cx="7701" cy="1986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611559" y="836712"/>
            <a:ext cx="2851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kumimoji="1" lang="ja-JP" altLang="en-US" sz="2800" dirty="0" smtClean="0"/>
              <a:t>共通</a:t>
            </a:r>
            <a:r>
              <a:rPr kumimoji="1" lang="en-US" altLang="ja-JP" sz="2800" dirty="0" smtClean="0"/>
              <a:t>EDI】</a:t>
            </a:r>
            <a:endParaRPr kumimoji="1" lang="ja-JP" altLang="en-US" sz="28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39551" y="2924944"/>
            <a:ext cx="57310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【</a:t>
            </a:r>
            <a:r>
              <a:rPr lang="ja-JP" altLang="en-US" sz="2800" dirty="0" smtClean="0"/>
              <a:t>中小企業インダストリ</a:t>
            </a:r>
            <a:r>
              <a:rPr lang="ja-JP" altLang="en-US" sz="2800" dirty="0"/>
              <a:t>ー</a:t>
            </a:r>
            <a:r>
              <a:rPr lang="en-US" altLang="ja-JP" sz="2800" dirty="0" smtClean="0"/>
              <a:t>4.0</a:t>
            </a:r>
            <a:r>
              <a:rPr lang="ja-JP" altLang="en-US" sz="2800" dirty="0" smtClean="0"/>
              <a:t>拡張</a:t>
            </a:r>
            <a:r>
              <a:rPr lang="en-US" altLang="ja-JP" sz="2800" dirty="0" smtClean="0"/>
              <a:t>】</a:t>
            </a:r>
          </a:p>
          <a:p>
            <a:r>
              <a:rPr lang="ja-JP" altLang="en-US" sz="2800" dirty="0" smtClean="0"/>
              <a:t>（</a:t>
            </a:r>
            <a:r>
              <a:rPr kumimoji="1" lang="ja-JP" altLang="en-US" sz="2800" dirty="0" smtClean="0"/>
              <a:t>拡張共通ＥＤＩ）</a:t>
            </a:r>
            <a:endParaRPr kumimoji="1" lang="ja-JP" altLang="en-US" sz="2800" dirty="0"/>
          </a:p>
        </p:txBody>
      </p:sp>
      <p:sp>
        <p:nvSpPr>
          <p:cNvPr id="63" name="正方形/長方形 62"/>
          <p:cNvSpPr/>
          <p:nvPr/>
        </p:nvSpPr>
        <p:spPr>
          <a:xfrm>
            <a:off x="3614696" y="1124744"/>
            <a:ext cx="2109431" cy="442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共通</a:t>
            </a:r>
            <a:r>
              <a:rPr lang="en-US" altLang="ja-JP" dirty="0" smtClean="0"/>
              <a:t>EDI</a:t>
            </a:r>
            <a:r>
              <a:rPr kumimoji="1" lang="ja-JP" altLang="en-US" dirty="0" smtClean="0"/>
              <a:t>プロバイダ</a:t>
            </a:r>
            <a:endParaRPr kumimoji="1" lang="ja-JP" altLang="en-US" dirty="0"/>
          </a:p>
        </p:txBody>
      </p:sp>
      <p:cxnSp>
        <p:nvCxnSpPr>
          <p:cNvPr id="65" name="直線コネクタ 64"/>
          <p:cNvCxnSpPr>
            <a:stCxn id="63" idx="2"/>
            <a:endCxn id="40" idx="0"/>
          </p:cNvCxnSpPr>
          <p:nvPr/>
        </p:nvCxnSpPr>
        <p:spPr>
          <a:xfrm>
            <a:off x="4669412" y="1567018"/>
            <a:ext cx="0" cy="4518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>
            <a:stCxn id="40" idx="2"/>
          </p:cNvCxnSpPr>
          <p:nvPr/>
        </p:nvCxnSpPr>
        <p:spPr>
          <a:xfrm>
            <a:off x="4669412" y="2461094"/>
            <a:ext cx="0" cy="247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>
            <a:stCxn id="63" idx="0"/>
          </p:cNvCxnSpPr>
          <p:nvPr/>
        </p:nvCxnSpPr>
        <p:spPr>
          <a:xfrm flipV="1">
            <a:off x="4669412" y="836712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正方形/長方形 70"/>
          <p:cNvSpPr/>
          <p:nvPr/>
        </p:nvSpPr>
        <p:spPr>
          <a:xfrm>
            <a:off x="2332992" y="1952541"/>
            <a:ext cx="4664432" cy="60248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2339752" y="4402853"/>
            <a:ext cx="4664432" cy="133040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4298958" y="4502187"/>
            <a:ext cx="747077" cy="381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I/F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78" name="直線コネクタ 77"/>
          <p:cNvCxnSpPr>
            <a:stCxn id="75" idx="2"/>
            <a:endCxn id="5" idx="0"/>
          </p:cNvCxnSpPr>
          <p:nvPr/>
        </p:nvCxnSpPr>
        <p:spPr>
          <a:xfrm flipH="1">
            <a:off x="4669412" y="4884151"/>
            <a:ext cx="3085" cy="246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/>
          <p:cNvSpPr/>
          <p:nvPr/>
        </p:nvSpPr>
        <p:spPr>
          <a:xfrm>
            <a:off x="3610080" y="5949280"/>
            <a:ext cx="2109431" cy="442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共通</a:t>
            </a:r>
            <a:r>
              <a:rPr lang="en-US" altLang="ja-JP" dirty="0" smtClean="0"/>
              <a:t>EDI</a:t>
            </a:r>
            <a:r>
              <a:rPr kumimoji="1" lang="ja-JP" altLang="en-US" dirty="0" smtClean="0"/>
              <a:t>プロバイダ</a:t>
            </a:r>
            <a:endParaRPr kumimoji="1" lang="ja-JP" altLang="en-US" dirty="0"/>
          </a:p>
        </p:txBody>
      </p:sp>
      <p:cxnSp>
        <p:nvCxnSpPr>
          <p:cNvPr id="100" name="直線コネクタ 99"/>
          <p:cNvCxnSpPr>
            <a:stCxn id="5" idx="2"/>
            <a:endCxn id="98" idx="0"/>
          </p:cNvCxnSpPr>
          <p:nvPr/>
        </p:nvCxnSpPr>
        <p:spPr>
          <a:xfrm flipH="1">
            <a:off x="4664796" y="5572429"/>
            <a:ext cx="4616" cy="376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0" y="692696"/>
            <a:ext cx="9144000" cy="7200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4053E-3DCB-48AA-B924-07729803C43E}" type="slidenum">
              <a:rPr kumimoji="1" lang="ja-JP" altLang="en-US" smtClean="0"/>
              <a:t>16</a:t>
            </a:fld>
            <a:endParaRPr kumimoji="1" lang="ja-JP" altLang="en-US"/>
          </a:p>
        </p:txBody>
      </p:sp>
      <p:cxnSp>
        <p:nvCxnSpPr>
          <p:cNvPr id="52" name="直線コネクタ 51"/>
          <p:cNvCxnSpPr/>
          <p:nvPr/>
        </p:nvCxnSpPr>
        <p:spPr>
          <a:xfrm>
            <a:off x="4671046" y="6349526"/>
            <a:ext cx="0" cy="247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2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情報連携プラットフォーム名称案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4525963"/>
          </a:xfrm>
        </p:spPr>
        <p:txBody>
          <a:bodyPr>
            <a:normAutofit fontScale="92500"/>
          </a:bodyPr>
          <a:lstStyle/>
          <a:p>
            <a:r>
              <a:rPr kumimoji="1" lang="ja-JP" altLang="en-US" dirty="0" smtClean="0"/>
              <a:t>日本語名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Ａ案</a:t>
            </a:r>
            <a:r>
              <a:rPr kumimoji="1" lang="en-US" altLang="ja-JP" dirty="0" smtClean="0"/>
              <a:t>】</a:t>
            </a:r>
            <a:r>
              <a:rPr kumimoji="1" lang="ja-JP" altLang="en-US" dirty="0" smtClean="0"/>
              <a:t>ビジネス連携プラットフォーム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【</a:t>
            </a:r>
            <a:r>
              <a:rPr lang="ja-JP" altLang="en-US" dirty="0" smtClean="0"/>
              <a:t>Ｂ案</a:t>
            </a:r>
            <a:r>
              <a:rPr lang="en-US" altLang="ja-JP" dirty="0" smtClean="0"/>
              <a:t>】</a:t>
            </a:r>
            <a:r>
              <a:rPr lang="ja-JP" altLang="en-US" dirty="0" smtClean="0"/>
              <a:t>ビジネスプラットフォーム</a:t>
            </a:r>
            <a:endParaRPr lang="en-US" altLang="ja-JP" dirty="0" smtClean="0"/>
          </a:p>
          <a:p>
            <a:r>
              <a:rPr kumimoji="1" lang="ja-JP" altLang="en-US" dirty="0" smtClean="0"/>
              <a:t>英語名→ＩｏＴ </a:t>
            </a:r>
            <a:r>
              <a:rPr lang="en-US" altLang="ja-JP" dirty="0" smtClean="0"/>
              <a:t>Platform</a:t>
            </a:r>
            <a:r>
              <a:rPr kumimoji="1" lang="ja-JP" altLang="en-US" dirty="0" smtClean="0"/>
              <a:t>に対応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【</a:t>
            </a:r>
            <a:r>
              <a:rPr lang="ja-JP" altLang="en-US" dirty="0" smtClean="0"/>
              <a:t>Ａ案</a:t>
            </a:r>
            <a:r>
              <a:rPr lang="en-US" altLang="ja-JP" dirty="0" smtClean="0"/>
              <a:t>】</a:t>
            </a:r>
            <a:r>
              <a:rPr lang="en-US" altLang="ja-JP" dirty="0" err="1"/>
              <a:t>InterBusiness</a:t>
            </a:r>
            <a:r>
              <a:rPr lang="en-US" altLang="ja-JP" dirty="0"/>
              <a:t> </a:t>
            </a:r>
            <a:r>
              <a:rPr lang="en-US" altLang="ja-JP" dirty="0" smtClean="0"/>
              <a:t>Information Platform</a:t>
            </a:r>
          </a:p>
          <a:p>
            <a:pPr lvl="1"/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Ｂ案</a:t>
            </a:r>
            <a:r>
              <a:rPr kumimoji="1" lang="en-US" altLang="ja-JP" dirty="0" smtClean="0"/>
              <a:t>】</a:t>
            </a:r>
            <a:r>
              <a:rPr lang="en-US" altLang="ja-JP" dirty="0" smtClean="0"/>
              <a:t>Business </a:t>
            </a:r>
            <a:r>
              <a:rPr lang="en-US" altLang="ja-JP" dirty="0"/>
              <a:t>Information</a:t>
            </a:r>
            <a:r>
              <a:rPr lang="ja-JP" altLang="en-US" dirty="0"/>
              <a:t> </a:t>
            </a:r>
            <a:r>
              <a:rPr lang="en-US" altLang="ja-JP" dirty="0"/>
              <a:t>Platform</a:t>
            </a:r>
            <a:endParaRPr kumimoji="1" lang="en-US" altLang="ja-JP" dirty="0" smtClean="0"/>
          </a:p>
          <a:p>
            <a:r>
              <a:rPr lang="ja-JP" altLang="en-US" dirty="0" smtClean="0"/>
              <a:t>省略名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【</a:t>
            </a:r>
            <a:r>
              <a:rPr lang="ja-JP" altLang="en-US" dirty="0" smtClean="0"/>
              <a:t>Ａ案</a:t>
            </a:r>
            <a:r>
              <a:rPr lang="en-US" altLang="ja-JP" dirty="0" smtClean="0"/>
              <a:t>】</a:t>
            </a:r>
            <a:r>
              <a:rPr lang="ja-JP" altLang="en-US" dirty="0" smtClean="0"/>
              <a:t>ＩＢＩプラットフォーム</a:t>
            </a:r>
            <a:r>
              <a:rPr lang="ja-JP" altLang="en-US" dirty="0"/>
              <a:t>（また</a:t>
            </a:r>
            <a:r>
              <a:rPr lang="ja-JP" altLang="en-US" dirty="0" smtClean="0"/>
              <a:t>はＩＢプラットフォーム）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【</a:t>
            </a:r>
            <a:r>
              <a:rPr lang="ja-JP" altLang="en-US" dirty="0" smtClean="0"/>
              <a:t>Ｂ案</a:t>
            </a:r>
            <a:r>
              <a:rPr lang="en-US" altLang="ja-JP" dirty="0" smtClean="0"/>
              <a:t>】</a:t>
            </a:r>
            <a:r>
              <a:rPr lang="ja-JP" altLang="en-US" dirty="0"/>
              <a:t>ＢＩプラットフォーム→</a:t>
            </a:r>
            <a:r>
              <a:rPr lang="en-US" altLang="ja-JP" dirty="0" smtClean="0"/>
              <a:t>Business </a:t>
            </a:r>
            <a:r>
              <a:rPr lang="en-US" altLang="ja-JP" dirty="0" err="1" smtClean="0"/>
              <a:t>Inteligence</a:t>
            </a:r>
            <a:r>
              <a:rPr lang="ja-JP" altLang="en-US" dirty="0"/>
              <a:t>に類似</a:t>
            </a:r>
            <a:endParaRPr lang="en-US" altLang="ja-JP" dirty="0"/>
          </a:p>
          <a:p>
            <a:pPr lvl="1"/>
            <a:endParaRPr lang="en-US" altLang="ja-JP" dirty="0" smtClean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06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37"/>
            <a:ext cx="9143999" cy="684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80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407"/>
            <a:ext cx="9144000" cy="6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91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35360"/>
            <a:ext cx="8996115" cy="571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ISA-95</a:t>
            </a:r>
            <a:r>
              <a:rPr kumimoji="1" lang="ja-JP" altLang="en-US" dirty="0" smtClean="0"/>
              <a:t>の機能階層モデル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38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3" y="32930"/>
            <a:ext cx="8972283" cy="682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円/楕円 3"/>
          <p:cNvSpPr/>
          <p:nvPr/>
        </p:nvSpPr>
        <p:spPr>
          <a:xfrm>
            <a:off x="683568" y="404664"/>
            <a:ext cx="6624736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</a:rPr>
              <a:t>IEC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のマッピングが空白のゾーン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pPr algn="ctr"/>
            <a:r>
              <a:rPr lang="en-US" altLang="ja-JP" b="1" dirty="0" smtClean="0">
                <a:solidFill>
                  <a:srgbClr val="FF0000"/>
                </a:solidFill>
              </a:rPr>
              <a:t>=&gt;</a:t>
            </a:r>
            <a:r>
              <a:rPr lang="ja-JP" altLang="en-US" b="1" dirty="0" smtClean="0">
                <a:solidFill>
                  <a:srgbClr val="FF0000"/>
                </a:solidFill>
              </a:rPr>
              <a:t>このゾーンは</a:t>
            </a:r>
            <a:r>
              <a:rPr lang="en-US" altLang="ja-JP" b="1" dirty="0" smtClean="0">
                <a:solidFill>
                  <a:srgbClr val="FF0000"/>
                </a:solidFill>
              </a:rPr>
              <a:t>UN/CEFACT</a:t>
            </a:r>
            <a:r>
              <a:rPr lang="ja-JP" altLang="en-US" b="1" dirty="0" smtClean="0">
                <a:solidFill>
                  <a:srgbClr val="FF0000"/>
                </a:solidFill>
              </a:rPr>
              <a:t>が対応している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52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999" cy="836613"/>
          </a:xfrm>
        </p:spPr>
        <p:txBody>
          <a:bodyPr>
            <a:normAutofit fontScale="90000"/>
          </a:bodyPr>
          <a:lstStyle/>
          <a:p>
            <a:r>
              <a:rPr lang="ja-JP" altLang="en-US" sz="3600" b="1" dirty="0" smtClean="0">
                <a:latin typeface="Century" pitchFamily="18" charset="0"/>
              </a:rPr>
              <a:t>サプライチェーン相互運用性のための業界横断ＥＤＩ</a:t>
            </a:r>
            <a:endParaRPr lang="en-US" altLang="ja-JP" sz="3600" b="1" dirty="0" smtClean="0">
              <a:latin typeface="Century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836613"/>
            <a:ext cx="8424862" cy="792162"/>
          </a:xfrm>
          <a:solidFill>
            <a:srgbClr val="FF99CC"/>
          </a:solidFill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ja-JP" altLang="en-US" sz="2400" b="1" smtClean="0"/>
              <a:t>複数の業界と取引する企業は「業界横断ＥＤＩ仕様」で行う。各業界標準ＥＤＩは「業界横断ＥＤＩ仕様」に対応することが望ましい。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6732588" y="4581525"/>
            <a:ext cx="1584325" cy="792163"/>
          </a:xfrm>
          <a:prstGeom prst="flowChartMagneticDisk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/>
              <a:t>共通辞書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5435600" y="4868863"/>
            <a:ext cx="1152525" cy="360362"/>
          </a:xfrm>
          <a:prstGeom prst="leftArrow">
            <a:avLst>
              <a:gd name="adj1" fmla="val 50000"/>
              <a:gd name="adj2" fmla="val 79956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3734" name="AutoShape 6"/>
          <p:cNvSpPr>
            <a:spLocks noChangeArrowheads="1"/>
          </p:cNvSpPr>
          <p:nvPr/>
        </p:nvSpPr>
        <p:spPr bwMode="auto">
          <a:xfrm>
            <a:off x="7019925" y="5713149"/>
            <a:ext cx="1872555" cy="649287"/>
          </a:xfrm>
          <a:prstGeom prst="wedgeRoundRectCallout">
            <a:avLst>
              <a:gd name="adj1" fmla="val -45267"/>
              <a:gd name="adj2" fmla="val -111779"/>
              <a:gd name="adj3" fmla="val 16667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dirty="0"/>
              <a:t>国際</a:t>
            </a:r>
            <a:r>
              <a:rPr lang="ja-JP" altLang="en-US" dirty="0" smtClean="0"/>
              <a:t>標準</a:t>
            </a:r>
            <a:endParaRPr lang="en-US" altLang="ja-JP" dirty="0" smtClean="0"/>
          </a:p>
          <a:p>
            <a:pPr algn="ctr" eaLnBrk="1" hangingPunct="1"/>
            <a:r>
              <a:rPr lang="ja-JP" altLang="en-US" dirty="0" smtClean="0"/>
              <a:t>国連</a:t>
            </a:r>
            <a:r>
              <a:rPr lang="en-US" altLang="ja-JP" dirty="0" smtClean="0"/>
              <a:t>CEFACT</a:t>
            </a:r>
            <a:endParaRPr lang="ja-JP" altLang="en-US" dirty="0"/>
          </a:p>
        </p:txBody>
      </p:sp>
      <p:sp>
        <p:nvSpPr>
          <p:cNvPr id="15367" name="Oval 8"/>
          <p:cNvSpPr>
            <a:spLocks noChangeArrowheads="1"/>
          </p:cNvSpPr>
          <p:nvPr/>
        </p:nvSpPr>
        <p:spPr bwMode="auto">
          <a:xfrm>
            <a:off x="827088" y="2133600"/>
            <a:ext cx="2376487" cy="19431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368" name="Oval 9"/>
          <p:cNvSpPr>
            <a:spLocks noChangeArrowheads="1"/>
          </p:cNvSpPr>
          <p:nvPr/>
        </p:nvSpPr>
        <p:spPr bwMode="auto">
          <a:xfrm>
            <a:off x="1331913" y="2276475"/>
            <a:ext cx="1439862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製品メーカー</a:t>
            </a:r>
          </a:p>
        </p:txBody>
      </p:sp>
      <p:sp>
        <p:nvSpPr>
          <p:cNvPr id="15369" name="Oval 10"/>
          <p:cNvSpPr>
            <a:spLocks noChangeArrowheads="1"/>
          </p:cNvSpPr>
          <p:nvPr/>
        </p:nvSpPr>
        <p:spPr bwMode="auto">
          <a:xfrm>
            <a:off x="1331913" y="3500438"/>
            <a:ext cx="1439862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部品メーカー</a:t>
            </a:r>
          </a:p>
        </p:txBody>
      </p:sp>
      <p:sp>
        <p:nvSpPr>
          <p:cNvPr id="15370" name="Oval 11"/>
          <p:cNvSpPr>
            <a:spLocks noChangeArrowheads="1"/>
          </p:cNvSpPr>
          <p:nvPr/>
        </p:nvSpPr>
        <p:spPr bwMode="auto">
          <a:xfrm>
            <a:off x="3851275" y="5876925"/>
            <a:ext cx="1439863" cy="6477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共通部品</a:t>
            </a:r>
          </a:p>
          <a:p>
            <a:pPr algn="ctr" eaLnBrk="1" hangingPunct="1"/>
            <a:r>
              <a:rPr lang="ja-JP" altLang="en-US"/>
              <a:t>メーカー</a:t>
            </a:r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1331913" y="2924175"/>
            <a:ext cx="1368425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/>
              <a:t>Ａ業界ＥＤＩ</a:t>
            </a:r>
            <a:endParaRPr lang="en-US" altLang="ja-JP"/>
          </a:p>
        </p:txBody>
      </p:sp>
      <p:sp>
        <p:nvSpPr>
          <p:cNvPr id="15372" name="Oval 13"/>
          <p:cNvSpPr>
            <a:spLocks noChangeArrowheads="1"/>
          </p:cNvSpPr>
          <p:nvPr/>
        </p:nvSpPr>
        <p:spPr bwMode="auto">
          <a:xfrm>
            <a:off x="5508625" y="2205038"/>
            <a:ext cx="2376488" cy="1943100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373" name="Oval 14"/>
          <p:cNvSpPr>
            <a:spLocks noChangeArrowheads="1"/>
          </p:cNvSpPr>
          <p:nvPr/>
        </p:nvSpPr>
        <p:spPr bwMode="auto">
          <a:xfrm>
            <a:off x="6013450" y="2347913"/>
            <a:ext cx="1439863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製品メーカー</a:t>
            </a:r>
          </a:p>
        </p:txBody>
      </p:sp>
      <p:sp>
        <p:nvSpPr>
          <p:cNvPr id="15374" name="Oval 15"/>
          <p:cNvSpPr>
            <a:spLocks noChangeArrowheads="1"/>
          </p:cNvSpPr>
          <p:nvPr/>
        </p:nvSpPr>
        <p:spPr bwMode="auto">
          <a:xfrm>
            <a:off x="6013450" y="3571875"/>
            <a:ext cx="1439863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部品メーカー</a:t>
            </a:r>
          </a:p>
        </p:txBody>
      </p:sp>
      <p:sp>
        <p:nvSpPr>
          <p:cNvPr id="15375" name="Text Box 16"/>
          <p:cNvSpPr txBox="1">
            <a:spLocks noChangeArrowheads="1"/>
          </p:cNvSpPr>
          <p:nvPr/>
        </p:nvSpPr>
        <p:spPr bwMode="auto">
          <a:xfrm>
            <a:off x="6013450" y="2995613"/>
            <a:ext cx="1368425" cy="376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/>
              <a:t>Ｂ業界ＥＤＩ</a:t>
            </a:r>
            <a:endParaRPr lang="en-US" altLang="ja-JP"/>
          </a:p>
        </p:txBody>
      </p:sp>
      <p:sp>
        <p:nvSpPr>
          <p:cNvPr id="15376" name="Text Box 17"/>
          <p:cNvSpPr txBox="1">
            <a:spLocks noChangeArrowheads="1"/>
          </p:cNvSpPr>
          <p:nvPr/>
        </p:nvSpPr>
        <p:spPr bwMode="auto">
          <a:xfrm>
            <a:off x="468313" y="2060575"/>
            <a:ext cx="9350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b="1"/>
              <a:t>Ａ業界</a:t>
            </a:r>
          </a:p>
        </p:txBody>
      </p:sp>
      <p:sp>
        <p:nvSpPr>
          <p:cNvPr id="15377" name="Text Box 18"/>
          <p:cNvSpPr txBox="1">
            <a:spLocks noChangeArrowheads="1"/>
          </p:cNvSpPr>
          <p:nvPr/>
        </p:nvSpPr>
        <p:spPr bwMode="auto">
          <a:xfrm>
            <a:off x="7524750" y="2133600"/>
            <a:ext cx="935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b="1"/>
              <a:t>Ｂ業界</a:t>
            </a:r>
          </a:p>
        </p:txBody>
      </p:sp>
      <p:sp>
        <p:nvSpPr>
          <p:cNvPr id="15378" name="Line 19"/>
          <p:cNvSpPr>
            <a:spLocks noChangeShapeType="1"/>
          </p:cNvSpPr>
          <p:nvPr/>
        </p:nvSpPr>
        <p:spPr bwMode="auto">
          <a:xfrm>
            <a:off x="1979613" y="3284538"/>
            <a:ext cx="15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9" name="Line 20"/>
          <p:cNvSpPr>
            <a:spLocks noChangeShapeType="1"/>
          </p:cNvSpPr>
          <p:nvPr/>
        </p:nvSpPr>
        <p:spPr bwMode="auto">
          <a:xfrm>
            <a:off x="1979613" y="2708275"/>
            <a:ext cx="15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0" name="Line 21"/>
          <p:cNvSpPr>
            <a:spLocks noChangeShapeType="1"/>
          </p:cNvSpPr>
          <p:nvPr/>
        </p:nvSpPr>
        <p:spPr bwMode="auto">
          <a:xfrm>
            <a:off x="6732588" y="2781300"/>
            <a:ext cx="15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1" name="Line 22"/>
          <p:cNvSpPr>
            <a:spLocks noChangeShapeType="1"/>
          </p:cNvSpPr>
          <p:nvPr/>
        </p:nvSpPr>
        <p:spPr bwMode="auto">
          <a:xfrm>
            <a:off x="6732588" y="3357563"/>
            <a:ext cx="15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2" name="AutoShape 23"/>
          <p:cNvSpPr>
            <a:spLocks noChangeArrowheads="1"/>
          </p:cNvSpPr>
          <p:nvPr/>
        </p:nvSpPr>
        <p:spPr bwMode="auto">
          <a:xfrm>
            <a:off x="3492500" y="4437063"/>
            <a:ext cx="2016125" cy="1009650"/>
          </a:xfrm>
          <a:prstGeom prst="cloudCallout">
            <a:avLst>
              <a:gd name="adj1" fmla="val -24644"/>
              <a:gd name="adj2" fmla="val 31602"/>
            </a:avLst>
          </a:prstGeom>
          <a:solidFill>
            <a:srgbClr val="FF00FF">
              <a:alpha val="20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15383" name="Text Box 24"/>
          <p:cNvSpPr txBox="1">
            <a:spLocks noChangeArrowheads="1"/>
          </p:cNvSpPr>
          <p:nvPr/>
        </p:nvSpPr>
        <p:spPr bwMode="auto">
          <a:xfrm>
            <a:off x="6227763" y="5300663"/>
            <a:ext cx="15843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ja-JP" altLang="en-US"/>
          </a:p>
        </p:txBody>
      </p:sp>
      <p:sp>
        <p:nvSpPr>
          <p:cNvPr id="15384" name="Text Box 25"/>
          <p:cNvSpPr txBox="1">
            <a:spLocks noChangeArrowheads="1"/>
          </p:cNvSpPr>
          <p:nvPr/>
        </p:nvSpPr>
        <p:spPr bwMode="auto">
          <a:xfrm>
            <a:off x="3779838" y="4724400"/>
            <a:ext cx="1584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1"/>
              <a:t>業界横断ＥＤＩ</a:t>
            </a:r>
            <a:endParaRPr lang="en-US" altLang="ja-JP" b="1"/>
          </a:p>
        </p:txBody>
      </p:sp>
      <p:sp>
        <p:nvSpPr>
          <p:cNvPr id="15385" name="Rectangle 26"/>
          <p:cNvSpPr>
            <a:spLocks noChangeArrowheads="1"/>
          </p:cNvSpPr>
          <p:nvPr/>
        </p:nvSpPr>
        <p:spPr bwMode="auto">
          <a:xfrm>
            <a:off x="3132138" y="3933825"/>
            <a:ext cx="9366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対応</a:t>
            </a:r>
          </a:p>
        </p:txBody>
      </p:sp>
      <p:sp>
        <p:nvSpPr>
          <p:cNvPr id="15386" name="Rectangle 27"/>
          <p:cNvSpPr>
            <a:spLocks noChangeArrowheads="1"/>
          </p:cNvSpPr>
          <p:nvPr/>
        </p:nvSpPr>
        <p:spPr bwMode="auto">
          <a:xfrm>
            <a:off x="4572000" y="3933825"/>
            <a:ext cx="936625" cy="2873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対応</a:t>
            </a:r>
          </a:p>
        </p:txBody>
      </p:sp>
      <p:sp>
        <p:nvSpPr>
          <p:cNvPr id="15387" name="Line 28"/>
          <p:cNvSpPr>
            <a:spLocks noChangeShapeType="1"/>
          </p:cNvSpPr>
          <p:nvPr/>
        </p:nvSpPr>
        <p:spPr bwMode="auto">
          <a:xfrm>
            <a:off x="2700338" y="3141663"/>
            <a:ext cx="1295400" cy="1366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8" name="Line 29"/>
          <p:cNvSpPr>
            <a:spLocks noChangeShapeType="1"/>
          </p:cNvSpPr>
          <p:nvPr/>
        </p:nvSpPr>
        <p:spPr bwMode="auto">
          <a:xfrm flipH="1">
            <a:off x="5003800" y="3284538"/>
            <a:ext cx="9366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9" name="Line 30"/>
          <p:cNvSpPr>
            <a:spLocks noChangeShapeType="1"/>
          </p:cNvSpPr>
          <p:nvPr/>
        </p:nvSpPr>
        <p:spPr bwMode="auto">
          <a:xfrm>
            <a:off x="4500563" y="5445125"/>
            <a:ext cx="158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0" name="Oval 31"/>
          <p:cNvSpPr>
            <a:spLocks noChangeArrowheads="1"/>
          </p:cNvSpPr>
          <p:nvPr/>
        </p:nvSpPr>
        <p:spPr bwMode="auto">
          <a:xfrm>
            <a:off x="2987675" y="5661025"/>
            <a:ext cx="3025775" cy="1008063"/>
          </a:xfrm>
          <a:prstGeom prst="ellipse">
            <a:avLst/>
          </a:prstGeom>
          <a:solidFill>
            <a:srgbClr val="FF99CC">
              <a:alpha val="18823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391" name="Text Box 32"/>
          <p:cNvSpPr txBox="1">
            <a:spLocks noChangeArrowheads="1"/>
          </p:cNvSpPr>
          <p:nvPr/>
        </p:nvSpPr>
        <p:spPr bwMode="auto">
          <a:xfrm>
            <a:off x="5508625" y="5516563"/>
            <a:ext cx="935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b="1"/>
              <a:t>Ｃ業界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3849" y="4885108"/>
            <a:ext cx="2879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ym typeface="Wingdings" panose="05000000000000000000" pitchFamily="2" charset="2"/>
              </a:rPr>
              <a:t></a:t>
            </a:r>
            <a:r>
              <a:rPr kumimoji="1" lang="ja-JP" altLang="en-US" dirty="0" smtClean="0">
                <a:sym typeface="Wingdings" panose="05000000000000000000" pitchFamily="2" charset="2"/>
              </a:rPr>
              <a:t>地方自治体消耗品購買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</a:t>
            </a:r>
            <a:r>
              <a:rPr lang="ja-JP" altLang="en-US" dirty="0" smtClean="0">
                <a:sym typeface="Wingdings" panose="05000000000000000000" pitchFamily="2" charset="2"/>
              </a:rPr>
              <a:t>航空機業界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</a:t>
            </a:r>
            <a:r>
              <a:rPr kumimoji="1" lang="ja-JP" altLang="en-US" dirty="0" smtClean="0">
                <a:sym typeface="Wingdings" panose="05000000000000000000" pitchFamily="2" charset="2"/>
              </a:rPr>
              <a:t>自動車部品業界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</a:t>
            </a:r>
            <a:r>
              <a:rPr lang="ja-JP" altLang="en-US" dirty="0">
                <a:sym typeface="Wingdings" panose="05000000000000000000" pitchFamily="2" charset="2"/>
              </a:rPr>
              <a:t>電材</a:t>
            </a:r>
            <a:r>
              <a:rPr lang="ja-JP" altLang="en-US" dirty="0" smtClean="0">
                <a:sym typeface="Wingdings" panose="05000000000000000000" pitchFamily="2" charset="2"/>
              </a:rPr>
              <a:t>卸業界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</a:t>
            </a:r>
            <a:r>
              <a:rPr kumimoji="1" lang="ja-JP" altLang="en-US" dirty="0" smtClean="0">
                <a:sym typeface="Wingdings" panose="05000000000000000000" pitchFamily="2" charset="2"/>
              </a:rPr>
              <a:t>・・・・・・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3668" y="4499531"/>
            <a:ext cx="2376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u="sng" dirty="0" smtClean="0"/>
              <a:t>国内での普及</a:t>
            </a:r>
            <a:endParaRPr kumimoji="1" lang="ja-JP" altLang="en-US" b="1" u="sng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91480" y="1719402"/>
            <a:ext cx="5618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2009</a:t>
            </a:r>
            <a:r>
              <a:rPr kumimoji="1" lang="ja-JP" altLang="en-US" sz="2000" b="1" dirty="0" smtClean="0"/>
              <a:t>年</a:t>
            </a:r>
            <a:r>
              <a:rPr kumimoji="1" lang="ja-JP" altLang="en-US" sz="2000" b="1" dirty="0" err="1" smtClean="0"/>
              <a:t>ー</a:t>
            </a:r>
            <a:r>
              <a:rPr kumimoji="1" lang="en-US" altLang="ja-JP" sz="2000" b="1" dirty="0" smtClean="0"/>
              <a:t>2011</a:t>
            </a:r>
            <a:r>
              <a:rPr kumimoji="1" lang="ja-JP" altLang="en-US" sz="2000" b="1" dirty="0" smtClean="0"/>
              <a:t>年：ビジネスインフラ事業を継承</a:t>
            </a:r>
            <a:endParaRPr kumimoji="1" lang="en-US" altLang="ja-JP" sz="2000" b="1" dirty="0" smtClean="0"/>
          </a:p>
          <a:p>
            <a:pPr algn="ctr"/>
            <a:r>
              <a:rPr lang="ja-JP" altLang="en-US" sz="2000" b="1" dirty="0" smtClean="0">
                <a:latin typeface="Century" panose="02040604050505020304" pitchFamily="18" charset="0"/>
              </a:rPr>
              <a:t>（</a:t>
            </a:r>
            <a:r>
              <a:rPr lang="en-US" altLang="ja-JP" sz="2000" b="1" dirty="0" smtClean="0">
                <a:latin typeface="Century" panose="02040604050505020304" pitchFamily="18" charset="0"/>
              </a:rPr>
              <a:t>JEDIC </a:t>
            </a:r>
            <a:r>
              <a:rPr lang="en-US" altLang="ja-JP" sz="2000" b="1" dirty="0" smtClean="0">
                <a:latin typeface="Century" panose="02040604050505020304" pitchFamily="18" charset="0"/>
                <a:sym typeface="Wingdings" panose="05000000000000000000" pitchFamily="2" charset="2"/>
              </a:rPr>
              <a:t> SIPS</a:t>
            </a:r>
            <a:r>
              <a:rPr lang="ja-JP" altLang="en-US" sz="2000" b="1" dirty="0" smtClean="0">
                <a:latin typeface="Century" panose="02040604050505020304" pitchFamily="18" charset="0"/>
                <a:sym typeface="Wingdings" panose="05000000000000000000" pitchFamily="2" charset="2"/>
              </a:rPr>
              <a:t>）</a:t>
            </a:r>
            <a:endParaRPr kumimoji="1" lang="ja-JP" altLang="en-US" sz="2000" b="1" dirty="0">
              <a:latin typeface="Century" panose="02040604050505020304" pitchFamily="18" charset="0"/>
            </a:endParaRPr>
          </a:p>
        </p:txBody>
      </p:sp>
      <p:sp>
        <p:nvSpPr>
          <p:cNvPr id="35" name="Line 20"/>
          <p:cNvSpPr>
            <a:spLocks noChangeShapeType="1"/>
          </p:cNvSpPr>
          <p:nvPr/>
        </p:nvSpPr>
        <p:spPr bwMode="auto">
          <a:xfrm>
            <a:off x="0" y="764704"/>
            <a:ext cx="91440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7614-02CC-427F-A086-C417A07C91E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60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円/楕円 8"/>
          <p:cNvSpPr/>
          <p:nvPr/>
        </p:nvSpPr>
        <p:spPr>
          <a:xfrm>
            <a:off x="971600" y="1340768"/>
            <a:ext cx="7272808" cy="48245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ドメイン３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企業間商取引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「中小企業共通</a:t>
            </a:r>
            <a:r>
              <a:rPr kumimoji="1" lang="en-US" altLang="ja-JP" dirty="0" smtClean="0">
                <a:solidFill>
                  <a:schemeClr val="tx1"/>
                </a:solidFill>
              </a:rPr>
              <a:t>EDI</a:t>
            </a:r>
            <a:r>
              <a:rPr kumimoji="1" lang="ja-JP" altLang="en-US" dirty="0" smtClean="0">
                <a:solidFill>
                  <a:schemeClr val="tx1"/>
                </a:solidFill>
              </a:rPr>
              <a:t>」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1648768" y="2996953"/>
            <a:ext cx="6048672" cy="201622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ドメイン２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連携企業間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つなぐ</a:t>
            </a:r>
            <a:r>
              <a:rPr kumimoji="1" lang="en-US" altLang="ja-JP" dirty="0" smtClean="0">
                <a:solidFill>
                  <a:schemeClr val="tx1"/>
                </a:solidFill>
              </a:rPr>
              <a:t>IT</a:t>
            </a: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「つながる中小企業」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0106"/>
          </a:xfrm>
        </p:spPr>
        <p:txBody>
          <a:bodyPr>
            <a:normAutofit/>
          </a:bodyPr>
          <a:lstStyle/>
          <a:p>
            <a:r>
              <a:rPr lang="ja-JP" altLang="en-US" sz="3600" dirty="0" smtClean="0"/>
              <a:t>中小企業インダストリー</a:t>
            </a:r>
            <a:r>
              <a:rPr lang="en-US" altLang="ja-JP" sz="3600" dirty="0" smtClean="0"/>
              <a:t>4.0</a:t>
            </a:r>
            <a:r>
              <a:rPr lang="ja-JP" altLang="en-US" sz="3600" dirty="0" smtClean="0"/>
              <a:t>ドメイン層別化</a:t>
            </a:r>
            <a:endParaRPr kumimoji="1" lang="ja-JP" altLang="en-US" sz="3600" dirty="0"/>
          </a:p>
        </p:txBody>
      </p:sp>
      <p:sp>
        <p:nvSpPr>
          <p:cNvPr id="5" name="円/楕円 4"/>
          <p:cNvSpPr/>
          <p:nvPr/>
        </p:nvSpPr>
        <p:spPr>
          <a:xfrm>
            <a:off x="2051720" y="3356993"/>
            <a:ext cx="201622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ドメイン１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企業内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つなぐ</a:t>
            </a:r>
            <a:r>
              <a:rPr kumimoji="1" lang="en-US" altLang="ja-JP" dirty="0" smtClean="0"/>
              <a:t>IT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5220072" y="3314449"/>
            <a:ext cx="201622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ドメイン１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企業内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つなぐ</a:t>
            </a:r>
            <a:r>
              <a:rPr kumimoji="1" lang="en-US" altLang="ja-JP" dirty="0" smtClean="0"/>
              <a:t>IT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1648768" y="2420888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11" name="円/楕円 10"/>
          <p:cNvSpPr/>
          <p:nvPr/>
        </p:nvSpPr>
        <p:spPr>
          <a:xfrm>
            <a:off x="2879812" y="1844824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12" name="円/楕円 11"/>
          <p:cNvSpPr/>
          <p:nvPr/>
        </p:nvSpPr>
        <p:spPr>
          <a:xfrm>
            <a:off x="4175956" y="1412776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13" name="円/楕円 12"/>
          <p:cNvSpPr/>
          <p:nvPr/>
        </p:nvSpPr>
        <p:spPr>
          <a:xfrm>
            <a:off x="5652120" y="1844824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6833344" y="2492896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15" name="円/楕円 14"/>
          <p:cNvSpPr/>
          <p:nvPr/>
        </p:nvSpPr>
        <p:spPr>
          <a:xfrm>
            <a:off x="6712385" y="4581128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16" name="円/楕円 15"/>
          <p:cNvSpPr/>
          <p:nvPr/>
        </p:nvSpPr>
        <p:spPr>
          <a:xfrm>
            <a:off x="5652120" y="5032290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17" name="円/楕円 16"/>
          <p:cNvSpPr/>
          <p:nvPr/>
        </p:nvSpPr>
        <p:spPr>
          <a:xfrm>
            <a:off x="4427984" y="5229200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18" name="円/楕円 17"/>
          <p:cNvSpPr/>
          <p:nvPr/>
        </p:nvSpPr>
        <p:spPr>
          <a:xfrm>
            <a:off x="3182707" y="5189914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19" name="円/楕円 18"/>
          <p:cNvSpPr/>
          <p:nvPr/>
        </p:nvSpPr>
        <p:spPr>
          <a:xfrm>
            <a:off x="1907704" y="4725144"/>
            <a:ext cx="864096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取引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A87C-EA5F-4450-96DE-226173D7066B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0" y="764704"/>
            <a:ext cx="91440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621108" y="971436"/>
            <a:ext cx="3967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企業間・企業内「つなぐ</a:t>
            </a:r>
            <a:r>
              <a:rPr kumimoji="1" lang="en-US" altLang="ja-JP" dirty="0" smtClean="0"/>
              <a:t>IT</a:t>
            </a:r>
            <a:r>
              <a:rPr kumimoji="1" lang="ja-JP" altLang="en-US" dirty="0" smtClean="0"/>
              <a:t>」の対象範囲</a:t>
            </a:r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7734906" y="1531310"/>
            <a:ext cx="1157574" cy="64807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一般</a:t>
            </a:r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消費者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6507481" y="949762"/>
            <a:ext cx="1157574" cy="64807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一般</a:t>
            </a:r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消費者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1245451" y="1035638"/>
            <a:ext cx="1157574" cy="64807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一般</a:t>
            </a:r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消費者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91190" y="1855346"/>
            <a:ext cx="1157574" cy="64807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一般</a:t>
            </a:r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消費者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139473" y="4905164"/>
            <a:ext cx="1157574" cy="64807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一般</a:t>
            </a:r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消費者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1319518" y="5680362"/>
            <a:ext cx="1157574" cy="64807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一般</a:t>
            </a:r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消費者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6640605" y="5742907"/>
            <a:ext cx="1157574" cy="64807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一般</a:t>
            </a:r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消費者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7798179" y="4905164"/>
            <a:ext cx="1157574" cy="64807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一般</a:t>
            </a:r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消費者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2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99592" y="1556793"/>
            <a:ext cx="2088232" cy="4968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6300192" y="1556794"/>
            <a:ext cx="2016224" cy="4968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額縁 29"/>
          <p:cNvSpPr/>
          <p:nvPr/>
        </p:nvSpPr>
        <p:spPr>
          <a:xfrm>
            <a:off x="1200958" y="980728"/>
            <a:ext cx="1440160" cy="36004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自社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4" name="額縁 33"/>
          <p:cNvSpPr/>
          <p:nvPr/>
        </p:nvSpPr>
        <p:spPr>
          <a:xfrm>
            <a:off x="6588224" y="980728"/>
            <a:ext cx="1440160" cy="36004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連携先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6444208" y="1700809"/>
            <a:ext cx="1728192" cy="468051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043608" y="1700808"/>
            <a:ext cx="1800200" cy="468051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346050"/>
          </a:xfrm>
        </p:spPr>
        <p:txBody>
          <a:bodyPr>
            <a:noAutofit/>
          </a:bodyPr>
          <a:lstStyle/>
          <a:p>
            <a:r>
              <a:rPr kumimoji="1" lang="ja-JP" altLang="en-US" sz="3600" dirty="0" smtClean="0"/>
              <a:t>中小企業「インダストリー</a:t>
            </a:r>
            <a:r>
              <a:rPr kumimoji="1" lang="en-US" altLang="ja-JP" sz="3600" dirty="0" smtClean="0"/>
              <a:t>4.0</a:t>
            </a:r>
            <a:r>
              <a:rPr kumimoji="1" lang="ja-JP" altLang="en-US" sz="3600" dirty="0" smtClean="0"/>
              <a:t>」で</a:t>
            </a:r>
            <a:r>
              <a:rPr lang="ja-JP" altLang="en-US" sz="3600" dirty="0" smtClean="0"/>
              <a:t>連携する業務</a:t>
            </a:r>
            <a:endParaRPr kumimoji="1" lang="ja-JP" altLang="en-US" sz="36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74890" y="6341080"/>
            <a:ext cx="2133600" cy="365125"/>
          </a:xfrm>
        </p:spPr>
        <p:txBody>
          <a:bodyPr/>
          <a:lstStyle/>
          <a:p>
            <a:fld id="{16CF8EC8-3C97-46FC-BD24-3D9DB20813C4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35" name="Line 22"/>
          <p:cNvSpPr>
            <a:spLocks noChangeShapeType="1"/>
          </p:cNvSpPr>
          <p:nvPr/>
        </p:nvSpPr>
        <p:spPr bwMode="auto">
          <a:xfrm>
            <a:off x="0" y="836712"/>
            <a:ext cx="91440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3" name="グループ化 32"/>
          <p:cNvGrpSpPr/>
          <p:nvPr/>
        </p:nvGrpSpPr>
        <p:grpSpPr>
          <a:xfrm>
            <a:off x="406527" y="3501007"/>
            <a:ext cx="8387904" cy="1440160"/>
            <a:chOff x="406527" y="3428998"/>
            <a:chExt cx="8387904" cy="1440160"/>
          </a:xfrm>
        </p:grpSpPr>
        <p:sp>
          <p:nvSpPr>
            <p:cNvPr id="39" name="左右矢印 38"/>
            <p:cNvSpPr/>
            <p:nvPr/>
          </p:nvSpPr>
          <p:spPr>
            <a:xfrm>
              <a:off x="8028384" y="3945830"/>
              <a:ext cx="766047" cy="419274"/>
            </a:xfrm>
            <a:prstGeom prst="leftRightArrow">
              <a:avLst/>
            </a:prstGeom>
            <a:solidFill>
              <a:srgbClr val="FFFF00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789550" y="3428998"/>
              <a:ext cx="7621857" cy="144016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左右矢印 37"/>
            <p:cNvSpPr/>
            <p:nvPr/>
          </p:nvSpPr>
          <p:spPr>
            <a:xfrm>
              <a:off x="406527" y="3933056"/>
              <a:ext cx="766047" cy="419274"/>
            </a:xfrm>
            <a:prstGeom prst="leftRightArrow">
              <a:avLst/>
            </a:prstGeom>
            <a:solidFill>
              <a:srgbClr val="FFFF00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左右矢印 24"/>
            <p:cNvSpPr/>
            <p:nvPr/>
          </p:nvSpPr>
          <p:spPr>
            <a:xfrm>
              <a:off x="2670614" y="3945830"/>
              <a:ext cx="3904276" cy="419274"/>
            </a:xfrm>
            <a:prstGeom prst="leftRightArrow">
              <a:avLst/>
            </a:prstGeom>
            <a:solidFill>
              <a:srgbClr val="FFFF00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987824" y="3657798"/>
              <a:ext cx="33843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dirty="0"/>
                <a:t>ドメイン</a:t>
              </a:r>
              <a:r>
                <a:rPr kumimoji="1" lang="ja-JP" altLang="en-US" dirty="0" smtClean="0"/>
                <a:t>２</a:t>
              </a:r>
              <a:endParaRPr kumimoji="1" lang="en-US" altLang="ja-JP" dirty="0" smtClean="0"/>
            </a:p>
            <a:p>
              <a:pPr algn="ctr"/>
              <a:r>
                <a:rPr lang="ja-JP" altLang="en-US" dirty="0" smtClean="0"/>
                <a:t>＜つながる中小企業＞</a:t>
              </a:r>
              <a:endParaRPr lang="en-US" altLang="ja-JP" dirty="0" smtClean="0"/>
            </a:p>
            <a:p>
              <a:pPr algn="ctr"/>
              <a:r>
                <a:rPr kumimoji="1" lang="ja-JP" altLang="en-US" dirty="0" smtClean="0"/>
                <a:t>連携企業間つなぐ</a:t>
              </a:r>
              <a:r>
                <a:rPr kumimoji="1" lang="en-US" altLang="ja-JP" dirty="0" smtClean="0"/>
                <a:t>IT</a:t>
              </a:r>
              <a:endParaRPr kumimoji="1" lang="ja-JP" altLang="en-US" dirty="0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34911" y="1829835"/>
            <a:ext cx="8359519" cy="1512168"/>
            <a:chOff x="434911" y="1772816"/>
            <a:chExt cx="8359519" cy="1512168"/>
          </a:xfrm>
        </p:grpSpPr>
        <p:sp>
          <p:nvSpPr>
            <p:cNvPr id="8" name="角丸四角形 7"/>
            <p:cNvSpPr/>
            <p:nvPr/>
          </p:nvSpPr>
          <p:spPr>
            <a:xfrm>
              <a:off x="789550" y="1772816"/>
              <a:ext cx="7621857" cy="1512168"/>
            </a:xfrm>
            <a:prstGeom prst="roundRect">
              <a:avLst/>
            </a:prstGeom>
            <a:noFill/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左右矢印 36"/>
            <p:cNvSpPr/>
            <p:nvPr/>
          </p:nvSpPr>
          <p:spPr>
            <a:xfrm>
              <a:off x="434911" y="2276872"/>
              <a:ext cx="766047" cy="419274"/>
            </a:xfrm>
            <a:prstGeom prst="leftRightArrow">
              <a:avLst/>
            </a:prstGeom>
            <a:solidFill>
              <a:srgbClr val="99FF66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左右矢印 39"/>
            <p:cNvSpPr/>
            <p:nvPr/>
          </p:nvSpPr>
          <p:spPr>
            <a:xfrm>
              <a:off x="8028383" y="2283259"/>
              <a:ext cx="766047" cy="419274"/>
            </a:xfrm>
            <a:prstGeom prst="leftRightArrow">
              <a:avLst/>
            </a:prstGeom>
            <a:solidFill>
              <a:srgbClr val="99FF66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左右矢印 16"/>
            <p:cNvSpPr/>
            <p:nvPr/>
          </p:nvSpPr>
          <p:spPr>
            <a:xfrm>
              <a:off x="2641118" y="2276872"/>
              <a:ext cx="3947106" cy="419274"/>
            </a:xfrm>
            <a:prstGeom prst="leftRightArrow">
              <a:avLst/>
            </a:prstGeom>
            <a:solidFill>
              <a:srgbClr val="99FF66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347864" y="1988840"/>
              <a:ext cx="2520280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dirty="0"/>
                <a:t>ドメイン</a:t>
              </a:r>
              <a:r>
                <a:rPr kumimoji="1" lang="ja-JP" altLang="en-US" dirty="0" smtClean="0"/>
                <a:t>３</a:t>
              </a:r>
              <a:endParaRPr kumimoji="1" lang="en-US" altLang="ja-JP" dirty="0" smtClean="0"/>
            </a:p>
            <a:p>
              <a:pPr algn="ctr"/>
              <a:r>
                <a:rPr lang="ja-JP" altLang="en-US" dirty="0" smtClean="0"/>
                <a:t>＜企業間商取引＞</a:t>
              </a:r>
              <a:endParaRPr lang="en-US" altLang="ja-JP" dirty="0" smtClean="0"/>
            </a:p>
            <a:p>
              <a:pPr algn="ctr"/>
              <a:r>
                <a:rPr kumimoji="1" lang="ja-JP" altLang="en-US" dirty="0"/>
                <a:t>中小</a:t>
              </a:r>
              <a:r>
                <a:rPr kumimoji="1" lang="ja-JP" altLang="en-US" dirty="0" smtClean="0"/>
                <a:t>企業共通</a:t>
              </a:r>
              <a:r>
                <a:rPr kumimoji="1" lang="en-US" altLang="ja-JP" dirty="0" smtClean="0"/>
                <a:t>EDI</a:t>
              </a:r>
              <a:endParaRPr kumimoji="1" lang="ja-JP" altLang="en-US" dirty="0"/>
            </a:p>
          </p:txBody>
        </p:sp>
      </p:grp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3347864" y="5210419"/>
            <a:ext cx="3168352" cy="1170909"/>
            <a:chOff x="3406538" y="4941168"/>
            <a:chExt cx="3168352" cy="1170909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3406538" y="5188747"/>
              <a:ext cx="2628292" cy="923330"/>
            </a:xfrm>
            <a:prstGeom prst="borderCallout1">
              <a:avLst>
                <a:gd name="adj1" fmla="val -26417"/>
                <a:gd name="adj2" fmla="val -25147"/>
                <a:gd name="adj3" fmla="val -6015"/>
                <a:gd name="adj4" fmla="val -3836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dirty="0"/>
                <a:t>ドメイン</a:t>
              </a:r>
              <a:r>
                <a:rPr kumimoji="1" lang="ja-JP" altLang="en-US" dirty="0" smtClean="0"/>
                <a:t>１</a:t>
              </a:r>
              <a:endParaRPr kumimoji="1" lang="en-US" altLang="ja-JP" dirty="0" smtClean="0"/>
            </a:p>
            <a:p>
              <a:pPr algn="ctr"/>
              <a:r>
                <a:rPr lang="ja-JP" altLang="en-US" dirty="0" smtClean="0"/>
                <a:t>＜</a:t>
              </a:r>
              <a:r>
                <a:rPr lang="en-US" altLang="ja-JP" dirty="0" smtClean="0"/>
                <a:t>IT</a:t>
              </a:r>
              <a:r>
                <a:rPr lang="ja-JP" altLang="en-US" dirty="0" smtClean="0"/>
                <a:t>活用業務カイゼン＞</a:t>
              </a:r>
              <a:endParaRPr lang="en-US" altLang="ja-JP" dirty="0" smtClean="0"/>
            </a:p>
            <a:p>
              <a:pPr algn="ctr"/>
              <a:r>
                <a:rPr kumimoji="1" lang="ja-JP" altLang="en-US" dirty="0" smtClean="0"/>
                <a:t>企業内つなぐ</a:t>
              </a:r>
              <a:r>
                <a:rPr kumimoji="1" lang="en-US" altLang="ja-JP" dirty="0" smtClean="0"/>
                <a:t>IT</a:t>
              </a:r>
              <a:endParaRPr kumimoji="1" lang="ja-JP" altLang="en-US" dirty="0"/>
            </a:p>
          </p:txBody>
        </p:sp>
        <p:cxnSp>
          <p:nvCxnSpPr>
            <p:cNvPr id="15" name="直線コネクタ 14"/>
            <p:cNvCxnSpPr/>
            <p:nvPr/>
          </p:nvCxnSpPr>
          <p:spPr>
            <a:xfrm flipV="1">
              <a:off x="6084168" y="4941168"/>
              <a:ext cx="490722" cy="17557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正方形/長方形 11"/>
          <p:cNvSpPr/>
          <p:nvPr/>
        </p:nvSpPr>
        <p:spPr>
          <a:xfrm>
            <a:off x="1230454" y="5301208"/>
            <a:ext cx="14401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原価</a:t>
            </a:r>
            <a:r>
              <a:rPr kumimoji="1" lang="ja-JP" altLang="en-US" dirty="0" smtClean="0"/>
              <a:t>管理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予算</a:t>
            </a:r>
            <a:r>
              <a:rPr lang="ja-JP" altLang="en-US" dirty="0" smtClean="0"/>
              <a:t>管理</a:t>
            </a:r>
            <a:endParaRPr lang="en-US" altLang="ja-JP" dirty="0" smtClean="0"/>
          </a:p>
          <a:p>
            <a:pPr algn="ctr"/>
            <a:r>
              <a:rPr lang="ja-JP" altLang="en-US" dirty="0"/>
              <a:t>会計</a:t>
            </a:r>
            <a:r>
              <a:rPr kumimoji="1" lang="ja-JP" altLang="en-US" dirty="0" smtClean="0"/>
              <a:t>管理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6588224" y="5301208"/>
            <a:ext cx="14401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原価</a:t>
            </a:r>
            <a:r>
              <a:rPr kumimoji="1" lang="ja-JP" altLang="en-US" dirty="0" smtClean="0"/>
              <a:t>管理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予算</a:t>
            </a:r>
            <a:r>
              <a:rPr lang="ja-JP" altLang="en-US" dirty="0" smtClean="0"/>
              <a:t>管理</a:t>
            </a:r>
            <a:endParaRPr lang="en-US" altLang="ja-JP" dirty="0" smtClean="0"/>
          </a:p>
          <a:p>
            <a:pPr algn="ctr"/>
            <a:r>
              <a:rPr lang="ja-JP" altLang="en-US" dirty="0"/>
              <a:t>会計</a:t>
            </a:r>
            <a:r>
              <a:rPr kumimoji="1" lang="ja-JP" altLang="en-US" dirty="0" smtClean="0"/>
              <a:t>管理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217120" y="1988841"/>
            <a:ext cx="1440160" cy="11521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販売管理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購買</a:t>
            </a:r>
            <a:r>
              <a:rPr lang="ja-JP" altLang="en-US" dirty="0" smtClean="0"/>
              <a:t>管理</a:t>
            </a:r>
            <a:endParaRPr lang="en-US" altLang="ja-JP" dirty="0" smtClean="0"/>
          </a:p>
          <a:p>
            <a:pPr algn="ctr"/>
            <a:r>
              <a:rPr kumimoji="1" lang="ja-JP" altLang="en-US" dirty="0" smtClean="0"/>
              <a:t>請求管理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支払</a:t>
            </a:r>
            <a:r>
              <a:rPr lang="ja-JP" altLang="en-US" dirty="0" smtClean="0"/>
              <a:t>管理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6574890" y="1988841"/>
            <a:ext cx="1440160" cy="11521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販売管理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購買</a:t>
            </a:r>
            <a:r>
              <a:rPr lang="ja-JP" altLang="en-US" dirty="0" smtClean="0"/>
              <a:t>管理</a:t>
            </a:r>
            <a:endParaRPr lang="en-US" altLang="ja-JP" dirty="0" smtClean="0"/>
          </a:p>
          <a:p>
            <a:pPr algn="ctr"/>
            <a:r>
              <a:rPr kumimoji="1" lang="ja-JP" altLang="en-US" dirty="0" smtClean="0"/>
              <a:t>請求管理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支払</a:t>
            </a:r>
            <a:r>
              <a:rPr lang="ja-JP" altLang="en-US" dirty="0" smtClean="0"/>
              <a:t>管理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1215464" y="3645023"/>
            <a:ext cx="1440160" cy="11521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引合</a:t>
            </a:r>
            <a:r>
              <a:rPr lang="ja-JP" altLang="en-US" dirty="0" smtClean="0"/>
              <a:t>管理</a:t>
            </a:r>
            <a:endParaRPr lang="en-US" altLang="ja-JP" dirty="0" smtClean="0"/>
          </a:p>
          <a:p>
            <a:pPr algn="ctr"/>
            <a:r>
              <a:rPr lang="ja-JP" altLang="en-US" dirty="0"/>
              <a:t>設計</a:t>
            </a:r>
            <a:r>
              <a:rPr kumimoji="1" lang="ja-JP" altLang="en-US" dirty="0" smtClean="0"/>
              <a:t>管理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工程</a:t>
            </a:r>
            <a:r>
              <a:rPr lang="ja-JP" altLang="en-US" dirty="0" smtClean="0"/>
              <a:t>管理</a:t>
            </a:r>
            <a:endParaRPr lang="en-US" altLang="ja-JP" dirty="0" smtClean="0"/>
          </a:p>
          <a:p>
            <a:pPr algn="ctr"/>
            <a:r>
              <a:rPr kumimoji="1" lang="ja-JP" altLang="en-US" dirty="0"/>
              <a:t>品質</a:t>
            </a:r>
            <a:r>
              <a:rPr kumimoji="1" lang="ja-JP" altLang="en-US" dirty="0" smtClean="0"/>
              <a:t>管理</a:t>
            </a:r>
            <a:endParaRPr kumimoji="1" lang="en-US" altLang="ja-JP" dirty="0" smtClean="0"/>
          </a:p>
        </p:txBody>
      </p:sp>
      <p:sp>
        <p:nvSpPr>
          <p:cNvPr id="36" name="正方形/長方形 35"/>
          <p:cNvSpPr/>
          <p:nvPr/>
        </p:nvSpPr>
        <p:spPr>
          <a:xfrm>
            <a:off x="6588224" y="3639159"/>
            <a:ext cx="1440160" cy="11521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引合</a:t>
            </a:r>
            <a:r>
              <a:rPr lang="ja-JP" altLang="en-US" dirty="0" smtClean="0"/>
              <a:t>管理</a:t>
            </a:r>
            <a:endParaRPr lang="en-US" altLang="ja-JP" dirty="0" smtClean="0"/>
          </a:p>
          <a:p>
            <a:pPr algn="ctr"/>
            <a:r>
              <a:rPr lang="ja-JP" altLang="en-US" dirty="0"/>
              <a:t>設計</a:t>
            </a:r>
            <a:r>
              <a:rPr kumimoji="1" lang="ja-JP" altLang="en-US" dirty="0" smtClean="0"/>
              <a:t>管理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工程</a:t>
            </a:r>
            <a:r>
              <a:rPr lang="ja-JP" altLang="en-US" dirty="0" smtClean="0"/>
              <a:t>管理</a:t>
            </a:r>
            <a:endParaRPr lang="en-US" altLang="ja-JP" dirty="0" smtClean="0"/>
          </a:p>
          <a:p>
            <a:pPr algn="ctr"/>
            <a:r>
              <a:rPr kumimoji="1" lang="ja-JP" altLang="en-US" dirty="0"/>
              <a:t>品質</a:t>
            </a:r>
            <a:r>
              <a:rPr kumimoji="1" lang="ja-JP" altLang="en-US" dirty="0" smtClean="0"/>
              <a:t>管理</a:t>
            </a:r>
            <a:endParaRPr kumimoji="1" lang="en-US" altLang="ja-JP" dirty="0" smtClean="0"/>
          </a:p>
        </p:txBody>
      </p:sp>
      <p:sp>
        <p:nvSpPr>
          <p:cNvPr id="41" name="上下矢印 40"/>
          <p:cNvSpPr/>
          <p:nvPr/>
        </p:nvSpPr>
        <p:spPr>
          <a:xfrm>
            <a:off x="1691680" y="3140967"/>
            <a:ext cx="360040" cy="498192"/>
          </a:xfrm>
          <a:prstGeom prst="up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上下矢印 44"/>
          <p:cNvSpPr/>
          <p:nvPr/>
        </p:nvSpPr>
        <p:spPr>
          <a:xfrm>
            <a:off x="1691680" y="4803016"/>
            <a:ext cx="360040" cy="498192"/>
          </a:xfrm>
          <a:prstGeom prst="up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上下矢印 41"/>
          <p:cNvSpPr/>
          <p:nvPr/>
        </p:nvSpPr>
        <p:spPr>
          <a:xfrm>
            <a:off x="7114950" y="3128193"/>
            <a:ext cx="360040" cy="498192"/>
          </a:xfrm>
          <a:prstGeom prst="up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上下矢印 43"/>
          <p:cNvSpPr/>
          <p:nvPr/>
        </p:nvSpPr>
        <p:spPr>
          <a:xfrm>
            <a:off x="7128284" y="4803016"/>
            <a:ext cx="360040" cy="498192"/>
          </a:xfrm>
          <a:prstGeom prst="up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  <p:grpSp>
        <p:nvGrpSpPr>
          <p:cNvPr id="28" name="グループ化 27"/>
          <p:cNvGrpSpPr/>
          <p:nvPr/>
        </p:nvGrpSpPr>
        <p:grpSpPr>
          <a:xfrm>
            <a:off x="683568" y="1124744"/>
            <a:ext cx="7848872" cy="3927368"/>
            <a:chOff x="683568" y="1124744"/>
            <a:chExt cx="7848872" cy="3927368"/>
          </a:xfrm>
        </p:grpSpPr>
        <p:sp>
          <p:nvSpPr>
            <p:cNvPr id="43" name="正方形/長方形 42"/>
            <p:cNvSpPr/>
            <p:nvPr/>
          </p:nvSpPr>
          <p:spPr>
            <a:xfrm>
              <a:off x="683568" y="1409199"/>
              <a:ext cx="7848872" cy="3642913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つながる</a:t>
              </a:r>
              <a:endParaRPr kumimoji="1" lang="ja-JP" altLang="en-US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945154" y="1124744"/>
              <a:ext cx="34270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dirty="0"/>
                <a:t>＜</a:t>
              </a:r>
              <a:r>
                <a:rPr kumimoji="1" lang="ja-JP" altLang="en-US" dirty="0" smtClean="0"/>
                <a:t>中小企業インダストリー</a:t>
              </a:r>
              <a:r>
                <a:rPr kumimoji="1" lang="en-US" altLang="ja-JP" dirty="0" smtClean="0"/>
                <a:t>4.0</a:t>
              </a:r>
              <a:r>
                <a:rPr kumimoji="1" lang="ja-JP" altLang="en-US" dirty="0" smtClean="0"/>
                <a:t>＞</a:t>
              </a:r>
              <a:endParaRPr kumimoji="1" lang="en-US" altLang="ja-JP" dirty="0" smtClean="0"/>
            </a:p>
            <a:p>
              <a:pPr algn="ctr"/>
              <a:r>
                <a:rPr lang="ja-JP" altLang="en-US" dirty="0" smtClean="0"/>
                <a:t>企業内・企業間つなぐ</a:t>
              </a:r>
              <a:r>
                <a:rPr lang="en-US" altLang="ja-JP" dirty="0" smtClean="0"/>
                <a:t>IT</a:t>
              </a:r>
              <a:endParaRPr kumimoji="1" lang="ja-JP" altLang="en-US" dirty="0"/>
            </a:p>
          </p:txBody>
        </p:sp>
      </p:grpSp>
      <p:sp>
        <p:nvSpPr>
          <p:cNvPr id="24" name="下矢印 23"/>
          <p:cNvSpPr/>
          <p:nvPr/>
        </p:nvSpPr>
        <p:spPr>
          <a:xfrm>
            <a:off x="4427984" y="3115418"/>
            <a:ext cx="504056" cy="601614"/>
          </a:xfrm>
          <a:prstGeom prst="downArrow">
            <a:avLst/>
          </a:prstGeom>
          <a:solidFill>
            <a:srgbClr val="FF99FF"/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線吹き出し 2 (枠付き) 26"/>
          <p:cNvSpPr/>
          <p:nvPr/>
        </p:nvSpPr>
        <p:spPr>
          <a:xfrm>
            <a:off x="5364088" y="3128193"/>
            <a:ext cx="1152128" cy="6016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3859"/>
              <a:gd name="adj6" fmla="val -58188"/>
            </a:avLst>
          </a:prstGeom>
          <a:solidFill>
            <a:srgbClr val="FF99FF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商流以外の業務へ拡大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6" name="下矢印 45"/>
          <p:cNvSpPr/>
          <p:nvPr/>
        </p:nvSpPr>
        <p:spPr>
          <a:xfrm flipV="1">
            <a:off x="4448811" y="4699594"/>
            <a:ext cx="504056" cy="601614"/>
          </a:xfrm>
          <a:prstGeom prst="downArrow">
            <a:avLst/>
          </a:prstGeom>
          <a:solidFill>
            <a:srgbClr val="FF99FF"/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線吹き出し 2 (枠付き) 46"/>
          <p:cNvSpPr/>
          <p:nvPr/>
        </p:nvSpPr>
        <p:spPr>
          <a:xfrm>
            <a:off x="5438407" y="4555578"/>
            <a:ext cx="1152128" cy="6016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0631"/>
              <a:gd name="adj6" fmla="val -63308"/>
            </a:avLst>
          </a:prstGeom>
          <a:solidFill>
            <a:srgbClr val="FF99FF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社内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アプリと簡易接続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75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5" grpId="0" animBg="1"/>
      <p:bldP spid="42" grpId="0" animBg="1"/>
      <p:bldP spid="44" grpId="0" animBg="1"/>
      <p:bldP spid="24" grpId="0" animBg="1"/>
      <p:bldP spid="27" grpId="0" animBg="1"/>
      <p:bldP spid="46" grpId="0" animBg="1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66" y="689126"/>
            <a:ext cx="7773074" cy="5188146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Compare with RAMI/PSLX/UN-CEFACT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7052732" y="6449278"/>
            <a:ext cx="2057400" cy="365125"/>
          </a:xfrm>
          <a:prstGeom prst="rect">
            <a:avLst/>
          </a:prstGeom>
        </p:spPr>
        <p:txBody>
          <a:bodyPr/>
          <a:lstStyle/>
          <a:p>
            <a:fld id="{916B750C-4EE3-4F76-A3BA-D87A10504929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9" name="左右矢印 8"/>
          <p:cNvSpPr/>
          <p:nvPr/>
        </p:nvSpPr>
        <p:spPr bwMode="gray">
          <a:xfrm rot="19711683">
            <a:off x="7201135" y="4404639"/>
            <a:ext cx="979217" cy="677917"/>
          </a:xfrm>
          <a:prstGeom prst="left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err="1" smtClean="0">
              <a:ln>
                <a:noFill/>
              </a:ln>
              <a:effectLst/>
              <a:latin typeface="+mj-lt"/>
              <a:ea typeface="+mn-ea"/>
            </a:endParaRPr>
          </a:p>
        </p:txBody>
      </p:sp>
      <p:sp>
        <p:nvSpPr>
          <p:cNvPr id="67" name="左右矢印 66"/>
          <p:cNvSpPr/>
          <p:nvPr/>
        </p:nvSpPr>
        <p:spPr bwMode="gray">
          <a:xfrm rot="16200000">
            <a:off x="24955" y="2575445"/>
            <a:ext cx="1008112" cy="554982"/>
          </a:xfrm>
          <a:prstGeom prst="left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err="1" smtClean="0">
              <a:ln>
                <a:noFill/>
              </a:ln>
              <a:effectLst/>
              <a:latin typeface="+mj-lt"/>
              <a:ea typeface="+mn-ea"/>
            </a:endParaRPr>
          </a:p>
        </p:txBody>
      </p:sp>
      <p:sp>
        <p:nvSpPr>
          <p:cNvPr id="35" name="角丸四角形 34"/>
          <p:cNvSpPr/>
          <p:nvPr/>
        </p:nvSpPr>
        <p:spPr bwMode="gray">
          <a:xfrm rot="910812">
            <a:off x="7236368" y="4012187"/>
            <a:ext cx="1596860" cy="291891"/>
          </a:xfrm>
          <a:prstGeom prst="roundRect">
            <a:avLst/>
          </a:prstGeom>
          <a:noFill/>
          <a:ln>
            <a:prstDash val="solid"/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err="1" smtClean="0">
              <a:ln>
                <a:noFill/>
              </a:ln>
              <a:effectLst/>
              <a:latin typeface="+mj-lt"/>
              <a:ea typeface="+mn-ea"/>
            </a:endParaRPr>
          </a:p>
        </p:txBody>
      </p:sp>
      <p:sp>
        <p:nvSpPr>
          <p:cNvPr id="68" name="角丸四角形 67"/>
          <p:cNvSpPr/>
          <p:nvPr/>
        </p:nvSpPr>
        <p:spPr bwMode="gray">
          <a:xfrm>
            <a:off x="395536" y="3427617"/>
            <a:ext cx="1596860" cy="721461"/>
          </a:xfrm>
          <a:prstGeom prst="roundRect">
            <a:avLst/>
          </a:prstGeom>
          <a:noFill/>
          <a:ln>
            <a:prstDash val="dash"/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err="1" smtClean="0">
              <a:ln>
                <a:noFill/>
              </a:ln>
              <a:effectLst/>
              <a:latin typeface="+mj-lt"/>
              <a:ea typeface="+mn-ea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7630325" y="3571436"/>
            <a:ext cx="1403362" cy="400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UN/CEFACT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7486875" y="4848932"/>
            <a:ext cx="1403362" cy="400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PSLX3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3" name="角丸四角形 72"/>
          <p:cNvSpPr/>
          <p:nvPr/>
        </p:nvSpPr>
        <p:spPr bwMode="gray">
          <a:xfrm rot="910812">
            <a:off x="5394339" y="4571131"/>
            <a:ext cx="1609899" cy="430477"/>
          </a:xfrm>
          <a:prstGeom prst="roundRect">
            <a:avLst/>
          </a:prstGeom>
          <a:noFill/>
          <a:ln>
            <a:prstDash val="dash"/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err="1" smtClean="0">
              <a:ln>
                <a:noFill/>
              </a:ln>
              <a:effectLst/>
              <a:latin typeface="+mj-lt"/>
              <a:ea typeface="+mn-ea"/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6178489" y="5107012"/>
            <a:ext cx="1403362" cy="400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PSLX4.0?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395536" y="4108568"/>
            <a:ext cx="1403362" cy="400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PSLX4.0?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107504" y="3028013"/>
            <a:ext cx="936104" cy="400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PSLX3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gray">
          <a:xfrm rot="910812">
            <a:off x="6855825" y="3892914"/>
            <a:ext cx="2002604" cy="605334"/>
          </a:xfrm>
          <a:prstGeom prst="roundRect">
            <a:avLst/>
          </a:prstGeom>
          <a:noFill/>
          <a:ln>
            <a:prstDash val="dash"/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err="1" smtClean="0">
              <a:ln>
                <a:noFill/>
              </a:ln>
              <a:effectLst/>
              <a:latin typeface="+mj-lt"/>
              <a:ea typeface="+mn-ea"/>
            </a:endParaRPr>
          </a:p>
        </p:txBody>
      </p:sp>
      <p:sp>
        <p:nvSpPr>
          <p:cNvPr id="17" name="左右矢印 16"/>
          <p:cNvSpPr/>
          <p:nvPr/>
        </p:nvSpPr>
        <p:spPr bwMode="gray">
          <a:xfrm rot="16200000">
            <a:off x="174522" y="2158927"/>
            <a:ext cx="1183190" cy="554982"/>
          </a:xfrm>
          <a:prstGeom prst="leftRightArrow">
            <a:avLst/>
          </a:prstGeom>
          <a:noFill/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err="1" smtClean="0">
              <a:ln>
                <a:noFill/>
              </a:ln>
              <a:effectLst/>
              <a:latin typeface="+mj-lt"/>
              <a:ea typeface="+mn-ea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2294" y="1659861"/>
            <a:ext cx="1403362" cy="400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UN/CEFACT</a:t>
            </a:r>
            <a:endParaRPr kumimoji="1" lang="ja-JP" alt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>
            <a:off x="0" y="764704"/>
            <a:ext cx="91440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" name="四角形吹き出し 19"/>
          <p:cNvSpPr/>
          <p:nvPr/>
        </p:nvSpPr>
        <p:spPr>
          <a:xfrm>
            <a:off x="7380312" y="3068960"/>
            <a:ext cx="1681105" cy="432048"/>
          </a:xfrm>
          <a:prstGeom prst="wedgeRectCallout">
            <a:avLst>
              <a:gd name="adj1" fmla="val -59257"/>
              <a:gd name="adj2" fmla="val 123719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UN/CEFACT</a:t>
            </a:r>
            <a:r>
              <a:rPr kumimoji="1" lang="ja-JP" altLang="en-US" sz="1400" dirty="0" smtClean="0"/>
              <a:t>を拡張</a:t>
            </a:r>
            <a:endParaRPr kumimoji="1" lang="ja-JP" altLang="en-US" sz="1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v0.4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©2015 ITCA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31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8454</TotalTime>
  <Words>1155</Words>
  <Application>Microsoft Office PowerPoint</Application>
  <PresentationFormat>画面に合わせる (4:3)</PresentationFormat>
  <Paragraphs>404</Paragraphs>
  <Slides>17</Slides>
  <Notes>17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5" baseType="lpstr">
      <vt:lpstr>Meiryo UI</vt:lpstr>
      <vt:lpstr>ＭＳ Ｐゴシック</vt:lpstr>
      <vt:lpstr>ＭＳ Ｐ明朝</vt:lpstr>
      <vt:lpstr>Arial</vt:lpstr>
      <vt:lpstr>Calibri</vt:lpstr>
      <vt:lpstr>Century</vt:lpstr>
      <vt:lpstr>Wingdings</vt:lpstr>
      <vt:lpstr>Office ​​テーマ</vt:lpstr>
      <vt:lpstr>インダストリー4.0モデルに対応する 情報連携プラットフォームの提案</vt:lpstr>
      <vt:lpstr>PowerPoint プレゼンテーション</vt:lpstr>
      <vt:lpstr>PowerPoint プレゼンテーション</vt:lpstr>
      <vt:lpstr>ISA-95の機能階層モデル</vt:lpstr>
      <vt:lpstr>PowerPoint プレゼンテーション</vt:lpstr>
      <vt:lpstr>サプライチェーン相互運用性のための業界横断ＥＤＩ</vt:lpstr>
      <vt:lpstr>中小企業インダストリー4.0ドメイン層別化</vt:lpstr>
      <vt:lpstr>中小企業「インダストリー4.0」で連携する業務</vt:lpstr>
      <vt:lpstr>Compare with RAMI/PSLX/UN-CEFACT</vt:lpstr>
      <vt:lpstr>データ連携標準の適用範囲</vt:lpstr>
      <vt:lpstr>データ連携プラットフォームの階層 </vt:lpstr>
      <vt:lpstr>データ連携プラットフォームの内容</vt:lpstr>
      <vt:lpstr>ビジネス連携プラットフォームの実装</vt:lpstr>
      <vt:lpstr>中小企業インダストリー4.0業務プロセス</vt:lpstr>
      <vt:lpstr>ビジネス連携プラットフォームの実装イメージ</vt:lpstr>
      <vt:lpstr>ビジネス連携プラットフォームのタイプ</vt:lpstr>
      <vt:lpstr>情報連携プラットフォーム名称案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kawa</dc:creator>
  <cp:lastModifiedBy>菅又久直</cp:lastModifiedBy>
  <cp:revision>58</cp:revision>
  <cp:lastPrinted>2015-11-08T22:54:01Z</cp:lastPrinted>
  <dcterms:created xsi:type="dcterms:W3CDTF">2015-10-18T13:05:25Z</dcterms:created>
  <dcterms:modified xsi:type="dcterms:W3CDTF">2015-11-16T02:02:53Z</dcterms:modified>
</cp:coreProperties>
</file>